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sldIdLst>
    <p:sldId id="284" r:id="rId3"/>
    <p:sldId id="262" r:id="rId4"/>
    <p:sldId id="257" r:id="rId5"/>
    <p:sldId id="261" r:id="rId6"/>
    <p:sldId id="256" r:id="rId7"/>
    <p:sldId id="258" r:id="rId8"/>
    <p:sldId id="259" r:id="rId9"/>
    <p:sldId id="260" r:id="rId10"/>
    <p:sldId id="264" r:id="rId11"/>
    <p:sldId id="265" r:id="rId12"/>
    <p:sldId id="266" r:id="rId13"/>
    <p:sldId id="273" r:id="rId14"/>
    <p:sldId id="285" r:id="rId15"/>
    <p:sldId id="274" r:id="rId16"/>
    <p:sldId id="275" r:id="rId17"/>
    <p:sldId id="269" r:id="rId18"/>
    <p:sldId id="271" r:id="rId19"/>
    <p:sldId id="276" r:id="rId20"/>
    <p:sldId id="277" r:id="rId21"/>
    <p:sldId id="279" r:id="rId22"/>
    <p:sldId id="278" r:id="rId23"/>
    <p:sldId id="267" r:id="rId24"/>
    <p:sldId id="283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09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941FE6-10C9-4D2F-A714-12D48EFDCD38}" emma:medium="tactile" emma:mode="ink">
          <msink:context xmlns:msink="http://schemas.microsoft.com/ink/2010/main" type="writingRegion" rotatedBoundingBox="7735,10622 7750,10622 7750,10637 7735,10637"/>
        </emma:interpretation>
      </emma:emma>
    </inkml:annotationXML>
    <inkml:traceGroup>
      <inkml:annotationXML>
        <emma:emma xmlns:emma="http://www.w3.org/2003/04/emma" version="1.0">
          <emma:interpretation id="{CBFA2034-7241-4E80-93DF-F3D4CDB46016}" emma:medium="tactile" emma:mode="ink">
            <msink:context xmlns:msink="http://schemas.microsoft.com/ink/2010/main" type="paragraph" rotatedBoundingBox="7735,10622 7750,10622 7750,10637 7735,10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CE5AFA-1200-4716-BBA6-2FC94EDB67DF}" emma:medium="tactile" emma:mode="ink">
              <msink:context xmlns:msink="http://schemas.microsoft.com/ink/2010/main" type="line" rotatedBoundingBox="7735,10622 7750,10622 7750,10637 7735,10637"/>
            </emma:interpretation>
          </emma:emma>
        </inkml:annotationXML>
        <inkml:traceGroup>
          <inkml:annotationXML>
            <emma:emma xmlns:emma="http://www.w3.org/2003/04/emma" version="1.0">
              <emma:interpretation id="{9F304CD3-F520-4497-A409-7FF0BE4148B5}" emma:medium="tactile" emma:mode="ink">
                <msink:context xmlns:msink="http://schemas.microsoft.com/ink/2010/main" type="inkWord" rotatedBoundingBox="7735,10622 7750,10622 7750,10637 7735,10637"/>
              </emma:interpretation>
              <emma:one-of disjunction-type="recognition" id="oneOf0">
                <emma:interpretation id="interp0" emma:lang="en-GB" emma:confidence="0">
                  <emma:literal>+</emma:literal>
                </emma:interpretation>
                <emma:interpretation id="interp1" emma:lang="en-GB" emma:confidence="0">
                  <emma:literal>~</emma:literal>
                </emma:interpretation>
                <emma:interpretation id="interp2" emma:lang="en-GB" emma:confidence="0">
                  <emma:literal>!</emma:literal>
                </emma:interpretation>
                <emma:interpretation id="interp3" emma:lang="en-GB" emma:confidence="0">
                  <emma:literal>f</emma:literal>
                </emma:interpretation>
                <emma:interpretation id="interp4" emma:lang="en-GB" emma:confidence="0">
                  <emma:literal>.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-390.01">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0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B5EF0B-073E-41C7-AB37-BDA255B5F9A4}" emma:medium="tactile" emma:mode="ink">
          <msink:context xmlns:msink="http://schemas.microsoft.com/ink/2010/main" type="writingRegion" rotatedBoundingBox="22551,5619 22566,5619 22566,5634 22551,5634"/>
        </emma:interpretation>
      </emma:emma>
    </inkml:annotationXML>
    <inkml:traceGroup>
      <inkml:annotationXML>
        <emma:emma xmlns:emma="http://www.w3.org/2003/04/emma" version="1.0">
          <emma:interpretation id="{FB694E6F-3359-4E22-841C-A3E491D4C3B8}" emma:medium="tactile" emma:mode="ink">
            <msink:context xmlns:msink="http://schemas.microsoft.com/ink/2010/main" type="paragraph" rotatedBoundingBox="22551,5619 22566,5619 22566,5634 22551,5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7D9269-251C-4B70-A565-D4F5C0BCC2CE}" emma:medium="tactile" emma:mode="ink">
              <msink:context xmlns:msink="http://schemas.microsoft.com/ink/2010/main" type="line" rotatedBoundingBox="22551,5619 22566,5619 22566,5634 22551,5634"/>
            </emma:interpretation>
          </emma:emma>
        </inkml:annotationXML>
        <inkml:traceGroup>
          <inkml:annotationXML>
            <emma:emma xmlns:emma="http://www.w3.org/2003/04/emma" version="1.0">
              <emma:interpretation id="{019197C6-9A7D-43FE-99B0-575E36885937}" emma:medium="tactile" emma:mode="ink">
                <msink:context xmlns:msink="http://schemas.microsoft.com/ink/2010/main" type="inkWord" rotatedBoundingBox="22551,5619 22566,5619 22566,5634 22551,5634"/>
              </emma:interpretation>
            </emma:emma>
          </inkml:annotationXML>
          <inkml:trace contextRef="#ctx0" brushRef="#br0">0 0,'0'0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1.2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6E78E6-BD83-43E5-A055-808C49D0ECA5}" emma:medium="tactile" emma:mode="ink">
          <msink:context xmlns:msink="http://schemas.microsoft.com/ink/2010/main" type="writingRegion" rotatedBoundingBox="21127,18511 21166,18511 21166,18588 21127,18588"/>
        </emma:interpretation>
      </emma:emma>
    </inkml:annotationXML>
    <inkml:traceGroup>
      <inkml:annotationXML>
        <emma:emma xmlns:emma="http://www.w3.org/2003/04/emma" version="1.0">
          <emma:interpretation id="{3BDFB4A2-2CDA-42DA-B4F6-D0C83FFD40B4}" emma:medium="tactile" emma:mode="ink">
            <msink:context xmlns:msink="http://schemas.microsoft.com/ink/2010/main" type="paragraph" rotatedBoundingBox="21127,18511 21166,18511 21166,18588 21127,18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143CAB-46F5-4BC4-997C-EE51A3D6ABEE}" emma:medium="tactile" emma:mode="ink">
              <msink:context xmlns:msink="http://schemas.microsoft.com/ink/2010/main" type="line" rotatedBoundingBox="21127,18511 21166,18511 21166,18588 21127,18588"/>
            </emma:interpretation>
          </emma:emma>
        </inkml:annotationXML>
        <inkml:traceGroup>
          <inkml:annotationXML>
            <emma:emma xmlns:emma="http://www.w3.org/2003/04/emma" version="1.0">
              <emma:interpretation id="{E7A69FDA-A645-4B80-827F-52630CFE4049}" emma:medium="tactile" emma:mode="ink">
                <msink:context xmlns:msink="http://schemas.microsoft.com/ink/2010/main" type="inkWord" rotatedBoundingBox="21127,18511 21166,18511 21166,18588 21127,18588"/>
              </emma:interpretation>
            </emma:emma>
          </inkml:annotationXML>
          <inkml:trace contextRef="#ctx0" brushRef="#br0">0 77,'0'-39,"39"1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2.4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3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09:25.5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40C4DD-E759-4443-8ED5-A9D61E9B73AD}" emma:medium="tactile" emma:mode="ink">
          <msink:context xmlns:msink="http://schemas.microsoft.com/ink/2010/main" type="writingRegion" rotatedBoundingBox="4772,7658 4849,7658 4849,7774 4772,7774"/>
        </emma:interpretation>
      </emma:emma>
    </inkml:annotationXML>
    <inkml:traceGroup>
      <inkml:annotationXML>
        <emma:emma xmlns:emma="http://www.w3.org/2003/04/emma" version="1.0">
          <emma:interpretation id="{922204D3-7C8D-498F-9482-040F5D43F082}" emma:medium="tactile" emma:mode="ink">
            <msink:context xmlns:msink="http://schemas.microsoft.com/ink/2010/main" type="paragraph" rotatedBoundingBox="4772,7658 4849,7658 4849,7774 4772,7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961962-9737-4C2E-A500-5998C98CD1E9}" emma:medium="tactile" emma:mode="ink">
              <msink:context xmlns:msink="http://schemas.microsoft.com/ink/2010/main" type="line" rotatedBoundingBox="4772,7658 4849,7658 4849,7774 4772,7774"/>
            </emma:interpretation>
          </emma:emma>
        </inkml:annotationXML>
        <inkml:traceGroup>
          <inkml:annotationXML>
            <emma:emma xmlns:emma="http://www.w3.org/2003/04/emma" version="1.0">
              <emma:interpretation id="{AA886620-57AA-40E3-8A2A-ECCA37B1D411}" emma:medium="tactile" emma:mode="ink">
                <msink:context xmlns:msink="http://schemas.microsoft.com/ink/2010/main" type="inkWord" rotatedBoundingBox="4772,7658 4849,7658 4849,7774 4772,7774"/>
              </emma:interpretation>
              <emma:one-of disjunction-type="recognition" id="oneOf0">
                <emma:interpretation id="interp0" emma:lang="en-GB" emma:confidence="0">
                  <emma:literal>r</emma:literal>
                </emma:interpretation>
                <emma:interpretation id="interp1" emma:lang="en-GB" emma:confidence="0">
                  <emma:literal>/</emma:literal>
                </emma:interpretation>
                <emma:interpretation id="interp2" emma:lang="en-GB" emma:confidence="0">
                  <emma:literal>.</emma:literal>
                </emma:interpretation>
                <emma:interpretation id="interp3" emma:lang="en-GB" emma:confidence="0">
                  <emma:literal>\</emma:literal>
                </emma:interpretation>
                <emma:interpretation id="interp4" emma:lang="en-GB" emma:confidence="0">
                  <emma:literal>f</emma:literal>
                </emma:interpretation>
              </emma:one-of>
            </emma:emma>
          </inkml:annotationXML>
          <inkml:trace contextRef="#ctx0" brushRef="#br0">0 116,'0'-39,"39"1,-39-1,38 39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5.4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A721A6-AE7A-4120-9123-7DC2F4B73EFF}" emma:medium="tactile" emma:mode="ink">
          <msink:context xmlns:msink="http://schemas.microsoft.com/ink/2010/main" type="inkDrawing" rotatedBoundingBox="6811,7195 6965,7235 6960,7253 6806,7213" semanticType="callout" shapeName="Other">
            <msink:sourceLink direction="with" ref="{3F6B566C-05A5-47EE-B6FE-CA61A77AF449}"/>
          </msink:context>
        </emma:interpretation>
      </emma:emma>
    </inkml:annotationXML>
    <inkml:trace contextRef="#ctx0" brushRef="#br0">39-1309,'77'39,"0"-39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3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BD4735-0394-4BB7-AF99-2A9436F9301F}" emma:medium="tactile" emma:mode="ink">
          <msink:context xmlns:msink="http://schemas.microsoft.com/ink/2010/main" type="writingRegion" rotatedBoundingBox="3848,7273 3886,7273 3886,7288 3848,7288"/>
        </emma:interpretation>
      </emma:emma>
    </inkml:annotationXML>
    <inkml:traceGroup>
      <inkml:annotationXML>
        <emma:emma xmlns:emma="http://www.w3.org/2003/04/emma" version="1.0">
          <emma:interpretation id="{E49761A1-2FBB-4AE9-9A5B-DF42EA3AD412}" emma:medium="tactile" emma:mode="ink">
            <msink:context xmlns:msink="http://schemas.microsoft.com/ink/2010/main" type="paragraph" rotatedBoundingBox="3848,7273 3886,7273 3886,7288 3848,7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33E31F-3481-46FE-9612-30C3E86D638A}" emma:medium="tactile" emma:mode="ink">
              <msink:context xmlns:msink="http://schemas.microsoft.com/ink/2010/main" type="line" rotatedBoundingBox="3848,7273 3886,7273 3886,7288 3848,7288"/>
            </emma:interpretation>
          </emma:emma>
        </inkml:annotationXML>
        <inkml:traceGroup>
          <inkml:annotationXML>
            <emma:emma xmlns:emma="http://www.w3.org/2003/04/emma" version="1.0">
              <emma:interpretation id="{AEC160B3-E989-4B51-831B-F5E8E574CF8D}" emma:medium="tactile" emma:mode="ink">
                <msink:context xmlns:msink="http://schemas.microsoft.com/ink/2010/main" type="inkWord" rotatedBoundingBox="3848,7273 3886,7273 3886,7288 3848,7288"/>
              </emma:interpretation>
              <emma:one-of disjunction-type="recognition" id="oneOf0">
                <emma:interpretation id="interp0" emma:lang="en-GB" emma:confidence="0">
                  <emma:literal>-</emma:literal>
                </emma:interpretation>
                <emma:interpretation id="interp1" emma:lang="en-GB" emma:confidence="0">
                  <emma:literal>_</emma:literal>
                </emma:interpretation>
                <emma:interpretation id="interp2" emma:lang="en-GB" emma:confidence="0">
                  <emma:literal>.</emma:literal>
                </emma:interpretation>
                <emma:interpretation id="interp3" emma:lang="en-GB" emma:confidence="0">
                  <emma:literal>=</emma:literal>
                </emma:interpretation>
                <emma:interpretation id="interp4" emma:lang="en-GB" emma:confidence="0">
                  <emma:literal>~</emma:literal>
                </emma:interpretation>
              </emma:one-of>
            </emma:emma>
          </inkml:annotationXML>
          <inkml:trace contextRef="#ctx0" brushRef="#br0">0 0,'38'0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6.6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6B566C-05A5-47EE-B6FE-CA61A77AF449}" emma:medium="tactile" emma:mode="ink">
          <msink:context xmlns:msink="http://schemas.microsoft.com/ink/2010/main" type="inkDrawing" rotatedBoundingBox="6234,7427 6249,7427 6249,7442 6234,7442" shapeName="Other">
            <msink:destinationLink direction="with" ref="{3DA721A6-AE7A-4120-9123-7DC2F4B73EFF}"/>
          </msink:context>
        </emma:interpretation>
      </emma:emma>
    </inkml:annotationXML>
    <inkml:trace contextRef="#ctx0" brushRef="#br0">0 0,'0'0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7.3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8EBBEF-6D0F-406D-B18E-4A8B46A12A61}" emma:medium="tactile" emma:mode="ink">
          <msink:context xmlns:msink="http://schemas.microsoft.com/ink/2010/main" type="inkDrawing" rotatedBoundingBox="7927,8043 7942,8043 7942,8058 7927,8058" shapeName="Other"/>
        </emma:interpretation>
      </emma:emma>
    </inkml:annotationXML>
    <inkml:trace contextRef="#ctx0" brushRef="#br0">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4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7FBFED-F29B-46DC-8909-E3212FB5E135}" emma:medium="tactile" emma:mode="ink">
          <msink:context xmlns:msink="http://schemas.microsoft.com/ink/2010/main" type="inkDrawing" rotatedBoundingBox="6772,8505 6787,8505 6787,8520 6772,8520" shapeName="Other"/>
        </emma:interpretation>
      </emma:emma>
    </inkml:annotationXML>
    <inkml:trace contextRef="#ctx0" brushRef="#br0">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8.3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DB0F39-530C-463A-8AE1-800A77939D34}" emma:medium="tactile" emma:mode="ink">
          <msink:context xmlns:msink="http://schemas.microsoft.com/ink/2010/main" type="writingRegion" rotatedBoundingBox="19973,12969 20219,12969 20219,14316 19973,14316"/>
        </emma:interpretation>
      </emma:emma>
    </inkml:annotationXML>
    <inkml:traceGroup>
      <inkml:annotationXML>
        <emma:emma xmlns:emma="http://www.w3.org/2003/04/emma" version="1.0">
          <emma:interpretation id="{2A080942-76F3-44C9-9418-A71651434F63}" emma:medium="tactile" emma:mode="ink">
            <msink:context xmlns:msink="http://schemas.microsoft.com/ink/2010/main" type="paragraph" rotatedBoundingBox="19973,12969 20219,12969 20219,14316 19973,14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E7F46D-0A5E-43A2-ADE4-E914A7079984}" emma:medium="tactile" emma:mode="ink">
              <msink:context xmlns:msink="http://schemas.microsoft.com/ink/2010/main" type="line" rotatedBoundingBox="19973,12969 20219,12969 20219,14316 19973,14316"/>
            </emma:interpretation>
          </emma:emma>
        </inkml:annotationXML>
        <inkml:traceGroup>
          <inkml:annotationXML>
            <emma:emma xmlns:emma="http://www.w3.org/2003/04/emma" version="1.0">
              <emma:interpretation id="{097E3B4A-EC25-4F78-B547-C3ADFE1FF1B0}" emma:medium="tactile" emma:mode="ink">
                <msink:context xmlns:msink="http://schemas.microsoft.com/ink/2010/main" type="inkWord" rotatedBoundingBox="19973,12969 20219,12969 20219,14316 19973,14316"/>
              </emma:interpretation>
              <emma:one-of disjunction-type="recognition" id="oneOf0">
                <emma:interpretation id="interp0" emma:lang="en-GB" emma:confidence="0">
                  <emma:literal>o:</emma:literal>
                </emma:interpretation>
                <emma:interpretation id="interp1" emma:lang="en-GB" emma:confidence="0">
                  <emma:literal>t:</emma:literal>
                </emma:interpretation>
                <emma:interpretation id="interp2" emma:lang="en-GB" emma:confidence="0">
                  <emma:literal>a:</emma:literal>
                </emma:interpretation>
                <emma:interpretation id="interp3" emma:lang="en-GB" emma:confidence="0">
                  <emma:literal>I:</emma:literal>
                </emma:interpretation>
                <emma:interpretation id="interp4" emma:lang="en-GB" emma:confidence="0">
                  <emma:literal>..</emma:literal>
                </emma:interpretation>
              </emma:one-of>
            </emma:emma>
          </inkml:annotationXML>
          <inkml:trace contextRef="#ctx0" brushRef="#br0">0 38,'0'-673,"-231"673,231-333,0-8</inkml:trace>
          <inkml:trace contextRef="#ctx0" brushRef="#br0" timeOffset="344.19">-231-1309</inkml:trace>
          <inkml:trace contextRef="#ctx0" brushRef="#br0" timeOffset="343.19">-231-1309</inkml:trace>
          <inkml:trace contextRef="#ctx0" brushRef="#br0">0 38,'0'-673,"-231"673,231-333,0-8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1.9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0,'77'0,"-77"0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281FC-CF77-42FE-B868-27C792C59178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9EB0-3170-421D-B301-21BAD7FAF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8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F9EB0-3170-421D-B301-21BAD7FAFA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6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F9EB0-3170-421D-B301-21BAD7FAFA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0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</a:t>
            </a:r>
            <a:r>
              <a:rPr lang="en-US" baseline="0" dirty="0"/>
              <a:t> </a:t>
            </a:r>
            <a:r>
              <a:rPr lang="en-US" dirty="0"/>
              <a:t>not be changing book multiple times a week as previously</a:t>
            </a:r>
          </a:p>
          <a:p>
            <a:r>
              <a:rPr lang="en-US" dirty="0"/>
              <a:t>Reading groups will be set up so you will be notified</a:t>
            </a:r>
            <a:r>
              <a:rPr lang="en-US" baseline="0" dirty="0"/>
              <a:t> of when your book will be sent home/ need to be back in school</a:t>
            </a:r>
          </a:p>
          <a:p>
            <a:r>
              <a:rPr lang="en-US" baseline="0" dirty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2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4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21/09/2025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1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21/09/2025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21/09/2025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21/09/2025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6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21/09/2025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21/09/2025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4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83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68030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7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20912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400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B559173-ABF0-40C2-8D1F-8ED18072BCDE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21/09/2025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lewandlelettersandsounds.org.uk/resources/for-parents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8.xml"/><Relationship Id="rId18" Type="http://schemas.openxmlformats.org/officeDocument/2006/relationships/image" Target="../media/image18.emf"/><Relationship Id="rId26" Type="http://schemas.openxmlformats.org/officeDocument/2006/relationships/image" Target="../media/image11.png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15.emf"/><Relationship Id="rId17" Type="http://schemas.openxmlformats.org/officeDocument/2006/relationships/customXml" Target="../ink/ink10.xml"/><Relationship Id="rId25" Type="http://schemas.openxmlformats.org/officeDocument/2006/relationships/image" Target="../media/image15.jpeg"/><Relationship Id="rId2" Type="http://schemas.openxmlformats.org/officeDocument/2006/relationships/image" Target="../media/image14.jpe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customXml" Target="../ink/ink7.xml"/><Relationship Id="rId24" Type="http://schemas.openxmlformats.org/officeDocument/2006/relationships/image" Target="../media/image21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4.emf"/><Relationship Id="rId19" Type="http://schemas.openxmlformats.org/officeDocument/2006/relationships/customXml" Target="../ink/ink11.xml"/><Relationship Id="rId4" Type="http://schemas.openxmlformats.org/officeDocument/2006/relationships/image" Target="../media/image11.emf"/><Relationship Id="rId9" Type="http://schemas.openxmlformats.org/officeDocument/2006/relationships/customXml" Target="../ink/ink6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86772"/>
            <a:ext cx="71287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Welcome to the Early Years Workshop</a:t>
            </a:r>
          </a:p>
        </p:txBody>
      </p:sp>
      <p:pic>
        <p:nvPicPr>
          <p:cNvPr id="1026" name="Picture 2" descr="E:\DCIM\109_FUJI\DSCF9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3" y="2276872"/>
            <a:ext cx="7668344" cy="43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7564"/>
            <a:ext cx="1584176" cy="13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79" y="1062188"/>
            <a:ext cx="7024744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16016" y="-28241"/>
            <a:ext cx="3488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RECEPTION TIMETABLE Autumn 2025</a:t>
            </a:r>
            <a:endParaRPr lang="en-GB" altLang="en-US" sz="7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556"/>
          <a:stretch/>
        </p:blipFill>
        <p:spPr>
          <a:xfrm>
            <a:off x="107504" y="1062188"/>
            <a:ext cx="8928992" cy="46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5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Dojo</a:t>
            </a:r>
            <a:endParaRPr lang="en-GB" dirty="0"/>
          </a:p>
        </p:txBody>
      </p:sp>
      <p:pic>
        <p:nvPicPr>
          <p:cNvPr id="2050" name="Picture 2" descr="https://tse4.mm.bing.net/th?id=OIP.-f7_rqXMQl8ntBnTmUZZPwHaHa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319" y="2324100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0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7AA2-090B-4178-B703-3E964E6D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87363"/>
            <a:ext cx="7024744" cy="114300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8E57-03E5-4E82-855D-7E89409D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303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The English language has:-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26 letters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44 sounds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Over 100 different ways to spell those 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DD9C4-A5D2-44C0-9984-376329E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10" y="2344101"/>
            <a:ext cx="2146050" cy="166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F0606-200B-4B0D-AC1E-016863B3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28" y="4805573"/>
            <a:ext cx="2182572" cy="16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456E-3726-44CF-9282-80431389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BEEB17-7601-4ED5-9D89-2AD8E1207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35" t="23283" r="10803" b="4880"/>
          <a:stretch/>
        </p:blipFill>
        <p:spPr>
          <a:xfrm>
            <a:off x="614014" y="1556792"/>
            <a:ext cx="7915971" cy="4015348"/>
          </a:xfrm>
        </p:spPr>
      </p:pic>
    </p:spTree>
    <p:extLst>
      <p:ext uri="{BB962C8B-B14F-4D97-AF65-F5344CB8AC3E}">
        <p14:creationId xmlns:p14="http://schemas.microsoft.com/office/powerpoint/2010/main" val="186029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ECB9-2358-4019-AEB6-0225A549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is Phonics?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8A82-21ED-4BFE-9F9C-0160DF11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203" y="1916832"/>
            <a:ext cx="6777317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latin typeface="Century Gothic" panose="020B0502020202020204" pitchFamily="34" charset="0"/>
              </a:rPr>
              <a:t>Phonics is a way of teaching children how to read and write.</a:t>
            </a:r>
          </a:p>
          <a:p>
            <a:pPr marL="6858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It helps children hear, identify and use different sounds that distinguish one word from another in the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206368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9739" y="71627"/>
            <a:ext cx="5933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we teach phonics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707" y="832481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short sessions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235" y="2536175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Synthetic phonics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112" y="1585509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Specific order of teaching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124" y="4873492"/>
            <a:ext cx="258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Repeated 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75948" y="2338537"/>
            <a:ext cx="2446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m-u-s-t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4707" y="3222948"/>
            <a:ext cx="6226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 pronunciation is vital  - Videos on LW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"/>
              </a:rPr>
              <a:t>https://www.littlewandlelettersandsounds.org.uk/resources/for-parents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8671" y="4740788"/>
            <a:ext cx="1856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Revisit previously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taught sounds 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start of each lesson</a:t>
            </a:r>
          </a:p>
        </p:txBody>
      </p:sp>
    </p:spTree>
    <p:extLst>
      <p:ext uri="{BB962C8B-B14F-4D97-AF65-F5344CB8AC3E}">
        <p14:creationId xmlns:p14="http://schemas.microsoft.com/office/powerpoint/2010/main" val="157736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</a:t>
            </a:r>
            <a:r>
              <a:rPr lang="en-US" dirty="0" err="1"/>
              <a:t>Wandle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a scheme called Little </a:t>
            </a:r>
            <a:r>
              <a:rPr lang="en-US" dirty="0" err="1"/>
              <a:t>Wandle</a:t>
            </a:r>
            <a:endParaRPr lang="en-GB" dirty="0"/>
          </a:p>
        </p:txBody>
      </p:sp>
      <p:pic>
        <p:nvPicPr>
          <p:cNvPr id="2050" name="Picture 2" descr="https://tse3.mm.bing.net/th?id=OIP.tis1h6Vl6dpYm6kY8QDqHQ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04" y="2993845"/>
            <a:ext cx="2979692" cy="297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2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404664"/>
            <a:ext cx="7024744" cy="1143000"/>
          </a:xfrm>
        </p:spPr>
        <p:txBody>
          <a:bodyPr/>
          <a:lstStyle/>
          <a:p>
            <a:pPr algn="ctr"/>
            <a:r>
              <a:rPr lang="en-US" dirty="0"/>
              <a:t>Jargon!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628800"/>
            <a:ext cx="6777201" cy="4203829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/>
              <a:t>You may hear your children say…. </a:t>
            </a:r>
          </a:p>
          <a:p>
            <a:pPr marL="68580" indent="0">
              <a:buNone/>
            </a:pPr>
            <a:endParaRPr lang="en-US" sz="5600" dirty="0"/>
          </a:p>
          <a:p>
            <a:r>
              <a:rPr lang="en-US" sz="5600" b="1" dirty="0"/>
              <a:t>phonics</a:t>
            </a:r>
            <a:r>
              <a:rPr lang="en-US" sz="5600" dirty="0"/>
              <a:t> (also known as ‘synthetic phonics’) – The teaching of reading by developing awareness of the sounds in words and the corresponding letters used to represent those sounds.</a:t>
            </a:r>
          </a:p>
          <a:p>
            <a:endParaRPr lang="en-US" sz="5600" dirty="0"/>
          </a:p>
          <a:p>
            <a:r>
              <a:rPr lang="en-US" sz="5600" b="1" dirty="0"/>
              <a:t>phoneme</a:t>
            </a:r>
            <a:r>
              <a:rPr lang="en-US" sz="5600" dirty="0"/>
              <a:t> - Any one of the 44 sounds which make up words in the English language. </a:t>
            </a:r>
          </a:p>
          <a:p>
            <a:endParaRPr lang="en-US" sz="5600" dirty="0"/>
          </a:p>
          <a:p>
            <a:r>
              <a:rPr lang="en-US" sz="5600" b="1" dirty="0"/>
              <a:t>grapheme</a:t>
            </a:r>
            <a:r>
              <a:rPr lang="en-US" sz="5600" dirty="0"/>
              <a:t> – How a phoneme is written down. There can be more than one way to spell a phoneme. </a:t>
            </a:r>
            <a:r>
              <a:rPr lang="en-US" sz="5600" dirty="0" err="1"/>
              <a:t>E.g</a:t>
            </a:r>
            <a:r>
              <a:rPr lang="en-US" sz="5600" dirty="0"/>
              <a:t>-the phoneme ‘ay’ is spelt differently in each of the words ‘way’, ‘make’, ‘fail’, ‘great’, ‘sleigh’ and ‘lady’. </a:t>
            </a:r>
          </a:p>
          <a:p>
            <a:endParaRPr lang="en-US" sz="5600" dirty="0"/>
          </a:p>
          <a:p>
            <a:r>
              <a:rPr lang="en-US" sz="5600" b="1" dirty="0"/>
              <a:t>blending</a:t>
            </a:r>
            <a:r>
              <a:rPr lang="en-US" sz="5600" dirty="0"/>
              <a:t> – Putting together the sounds in a word in order to read it, e.g. </a:t>
            </a:r>
          </a:p>
          <a:p>
            <a:pPr marL="68580" indent="0">
              <a:buNone/>
            </a:pPr>
            <a:r>
              <a:rPr lang="en-US" sz="5600" dirty="0"/>
              <a:t>       ‘f – r – o – g, frog’ </a:t>
            </a:r>
          </a:p>
          <a:p>
            <a:endParaRPr lang="en-US" sz="5600" dirty="0"/>
          </a:p>
          <a:p>
            <a:r>
              <a:rPr lang="en-US" sz="5600" b="1" dirty="0"/>
              <a:t>segmenting</a:t>
            </a:r>
            <a:r>
              <a:rPr lang="en-US" sz="5600" dirty="0"/>
              <a:t> – Breaking a word into sounds in order to spell them, </a:t>
            </a:r>
          </a:p>
          <a:p>
            <a:pPr marL="68580" indent="0">
              <a:buNone/>
            </a:pPr>
            <a:r>
              <a:rPr lang="en-US" sz="5600" dirty="0"/>
              <a:t>      e.g. ‘frog, f – r – o – g’</a:t>
            </a:r>
          </a:p>
          <a:p>
            <a:pPr marL="68580" indent="0">
              <a:buNone/>
            </a:pPr>
            <a:endParaRPr lang="en-US" sz="5600" dirty="0"/>
          </a:p>
          <a:p>
            <a:r>
              <a:rPr lang="en-US" sz="5600" b="1" dirty="0"/>
              <a:t>Digraph</a:t>
            </a:r>
            <a:r>
              <a:rPr lang="en-US" sz="5600" dirty="0"/>
              <a:t>- 2 letters making one sound </a:t>
            </a:r>
          </a:p>
          <a:p>
            <a:pPr marL="68580" indent="0">
              <a:buNone/>
            </a:pPr>
            <a:endParaRPr lang="en-US" sz="5600" dirty="0"/>
          </a:p>
          <a:p>
            <a:r>
              <a:rPr lang="en-US" sz="5600" b="1" dirty="0" err="1"/>
              <a:t>Trigraph</a:t>
            </a:r>
            <a:r>
              <a:rPr lang="en-US" sz="5600" dirty="0"/>
              <a:t>- 3 letters making one sound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88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68" y="630838"/>
            <a:ext cx="8245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Once children have a secure knowledge of a number of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GPC’s (Grapheme Phoneme Correspondences)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and are confidently blending, they will be ready for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reading books.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Prior to this they may have wordless books which develop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great language skills and teach children the layout of books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and how to handle books</a:t>
            </a: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8" y="4519002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9" y="4519002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7" y="4601059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1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0" y="372110"/>
            <a:ext cx="2502115" cy="1251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476" y="943724"/>
            <a:ext cx="53639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Century Gothic" panose="020B0502020202020204" pitchFamily="34" charset="0"/>
              </a:rPr>
              <a:t>How we teach reading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211" y="295145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95" y="3759050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Taught by trained teacher or</a:t>
            </a:r>
          </a:p>
          <a:p>
            <a:r>
              <a:rPr lang="en-US" dirty="0">
                <a:latin typeface="Century Gothic" panose="020B0502020202020204" pitchFamily="34" charset="0"/>
              </a:rPr>
              <a:t> teaching assistant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95" y="4962029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Taught in small groups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3420" y="2090418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Books are: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07461" y="2720620"/>
            <a:ext cx="2618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Matched to children’s secure phonic knowledge </a:t>
            </a:r>
          </a:p>
          <a:p>
            <a:r>
              <a:rPr lang="en-US" dirty="0">
                <a:latin typeface="Century Gothic" panose="020B0502020202020204" pitchFamily="34" charset="0"/>
              </a:rPr>
              <a:t>and word reading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1137" y="4154201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Read 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27760" y="4962029"/>
            <a:ext cx="240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Book sent home for </a:t>
            </a:r>
          </a:p>
          <a:p>
            <a:r>
              <a:rPr lang="en-US" dirty="0">
                <a:latin typeface="Century Gothic" panose="020B0502020202020204" pitchFamily="34" charset="0"/>
              </a:rPr>
              <a:t>the week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498" y="2090418"/>
            <a:ext cx="4785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entury Gothic" panose="020B0502020202020204" pitchFamily="34" charset="0"/>
              </a:rPr>
              <a:t>Reading practice sessions are: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70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Communication and Language</a:t>
            </a:r>
          </a:p>
        </p:txBody>
      </p:sp>
      <p:pic>
        <p:nvPicPr>
          <p:cNvPr id="1026" name="Picture 2" descr="E:\DCIM\109_FUJI\DSCF9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3" y="2276872"/>
            <a:ext cx="7668344" cy="43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7564"/>
            <a:ext cx="1584176" cy="13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935" y="179248"/>
            <a:ext cx="5726248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How do we decide which books 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children read?</a:t>
            </a:r>
          </a:p>
          <a:p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Children are assessed, then LW matches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(along with teacher knowledge) which books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Should be allocated for their secure phonic knowledge.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Children will be allocated their Reading Practice Book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(after reading it 3 times in school)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Share the front cover page before reading – this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cover sounds and words contained in the book.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Celebrate, praise, talk about the book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with you child.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96" y="826743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10" y="1503359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32" y="2622323"/>
            <a:ext cx="1305301" cy="1613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B95C4-180A-41A9-8877-F6F1C2030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262" y="4093416"/>
            <a:ext cx="3091008" cy="25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22" y="692696"/>
            <a:ext cx="81899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Reading Practice Books carefully matched so children can read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fluently and independently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3 Reads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US" sz="1600" dirty="0">
                <a:latin typeface="Century Gothic" panose="020B0502020202020204" pitchFamily="34" charset="0"/>
              </a:rPr>
              <a:t> each one begins with some quick sounds and words practice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Prosody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      (intonation, expression)</a:t>
            </a:r>
          </a:p>
          <a:p>
            <a:pPr marL="342900" indent="-342900"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When children take their book home to read they should be 95% fluent.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Please do not worry that a book is too easy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US" sz="1600" dirty="0">
                <a:latin typeface="Century Gothic" panose="020B0502020202020204" pitchFamily="34" charset="0"/>
              </a:rPr>
              <a:t> your child needs to develop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fluency and confidence in reading.  Re-reading a book  they have had before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helps develop fluency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US" sz="1600" dirty="0">
                <a:latin typeface="Century Gothic" panose="020B0502020202020204" pitchFamily="34" charset="0"/>
              </a:rPr>
              <a:t> this is the goal.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3303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0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 parts to becoming a confident reader: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15501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school we put emphasis on both reading for enjoyment and teaching the methods of how to get there (phonics and guided reading)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3078" name="Picture 6" descr="https://tse3.explicit.bing.net/th?id=OIP.ooCjp6cZThnLn1q1lADfqAHaJs&amp;pid=Api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108">
            <a:off x="1061361" y="3851581"/>
            <a:ext cx="1925259" cy="25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se2.mm.bing.net/th?id=OIP.RZzQS8zf4jEQw7ZqYLlA_Q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435809" cy="14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se4.mm.bing.net/th?id=OIP.-8A3TPX3hgkB93TpkcgNWgHaHC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214">
            <a:off x="6114605" y="3917565"/>
            <a:ext cx="2289980" cy="21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59" y="1675393"/>
            <a:ext cx="72914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Children will also bring home a ‘reading for pleasure book’ from our class library each week.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To become lifelong readers, it is essential that they read for pleasure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Children </a:t>
            </a:r>
            <a:r>
              <a:rPr lang="en-US" sz="2000" b="1" dirty="0">
                <a:latin typeface="Century Gothic" panose="020B0502020202020204" pitchFamily="34" charset="0"/>
              </a:rPr>
              <a:t>may not </a:t>
            </a:r>
            <a:r>
              <a:rPr lang="en-US" sz="2000" dirty="0">
                <a:latin typeface="Century Gothic" panose="020B0502020202020204" pitchFamily="34" charset="0"/>
              </a:rPr>
              <a:t>be able to read this book independently but these books offer a wealth of opportunities for talking about the pictures and enjoying the story or information text.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Enjoy the book together and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foster a love of reading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12" y="4716874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1717239"/>
            <a:ext cx="1148062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1217" y="120032"/>
            <a:ext cx="6888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Supporting at home.</a:t>
            </a:r>
          </a:p>
          <a:p>
            <a:r>
              <a:rPr lang="en-US" sz="3600" b="1" dirty="0">
                <a:latin typeface="Century Gothic" panose="020B0502020202020204" pitchFamily="34" charset="0"/>
              </a:rPr>
              <a:t>Reading for pleasure books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59" y="4857177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7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else can parents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Please look at the Little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Wandle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videos and guidance for parents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Support children in learning the alphabetic code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Share books with your children for pleasure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Check on our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ClassDojo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site for updates on what has been taught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389737"/>
            <a:ext cx="1107728" cy="11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383" y="179117"/>
            <a:ext cx="7024744" cy="1143000"/>
          </a:xfrm>
        </p:spPr>
        <p:txBody>
          <a:bodyPr/>
          <a:lstStyle/>
          <a:p>
            <a:r>
              <a:rPr lang="en-GB" dirty="0"/>
              <a:t>Physical Development</a:t>
            </a:r>
          </a:p>
        </p:txBody>
      </p:sp>
      <p:pic>
        <p:nvPicPr>
          <p:cNvPr id="2050" name="Picture 2" descr="E:\DCIM\109_FUJI\DSCF9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6202"/>
            <a:ext cx="2769886" cy="49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CIM\109_FUJI\DSCF9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07697"/>
            <a:ext cx="2686986" cy="49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CIM\109_FUJI\DSCF9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07697"/>
            <a:ext cx="2455371" cy="49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50590"/>
            <a:ext cx="1337871" cy="1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92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Personal, Social and Emotional Development</a:t>
            </a:r>
          </a:p>
        </p:txBody>
      </p:sp>
      <p:pic>
        <p:nvPicPr>
          <p:cNvPr id="6146" name="Picture 2" descr="E:\DCIM\109_FUJI\DSCF96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/>
        </p:blipFill>
        <p:spPr bwMode="auto">
          <a:xfrm>
            <a:off x="3059832" y="2051720"/>
            <a:ext cx="2878418" cy="42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2109SRV001.NCPS.internal\staff$\rmangera\Desktop\school logo 2014 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60" y="5157192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138" y="4975957"/>
            <a:ext cx="1615290" cy="13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6373" y="83138"/>
            <a:ext cx="7024744" cy="1143000"/>
          </a:xfrm>
        </p:spPr>
        <p:txBody>
          <a:bodyPr/>
          <a:lstStyle/>
          <a:p>
            <a:r>
              <a:rPr lang="en-GB" dirty="0"/>
              <a:t>Literacy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84600" y="3824007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2720" y="381212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17920" y="2756967"/>
              <a:ext cx="28080" cy="42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040" y="2745087"/>
                <a:ext cx="51840" cy="658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E:\DCIM\109_FUJI\DSCF96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1" y="1412776"/>
            <a:ext cx="51925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CIM\109_FUJI\DSCF96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9" y="2214096"/>
            <a:ext cx="4949505" cy="351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7648" y="441494"/>
            <a:ext cx="1888051" cy="15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83421"/>
            <a:ext cx="7024744" cy="1143000"/>
          </a:xfrm>
        </p:spPr>
        <p:txBody>
          <a:bodyPr/>
          <a:lstStyle/>
          <a:p>
            <a:r>
              <a:rPr lang="en-GB" dirty="0"/>
              <a:t>Understanding the World</a:t>
            </a:r>
          </a:p>
        </p:txBody>
      </p:sp>
      <p:pic>
        <p:nvPicPr>
          <p:cNvPr id="3074" name="Picture 2" descr="E:\DCIM\109_FUJI\DSCF9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109_FUJI\DSCF9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17" y="1412776"/>
            <a:ext cx="281991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034757"/>
            <a:ext cx="1656184" cy="13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4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67" y="332656"/>
            <a:ext cx="7024744" cy="1143000"/>
          </a:xfrm>
        </p:spPr>
        <p:txBody>
          <a:bodyPr/>
          <a:lstStyle/>
          <a:p>
            <a:r>
              <a:rPr lang="en-GB" dirty="0"/>
              <a:t>Expressive Arts and Design</a:t>
            </a:r>
          </a:p>
        </p:txBody>
      </p:sp>
      <p:pic>
        <p:nvPicPr>
          <p:cNvPr id="4098" name="Picture 2" descr="E:\DCIM\109_FUJI\DSCF9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36" y="3062247"/>
            <a:ext cx="5855836" cy="34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2452276" y="2590647"/>
              <a:ext cx="55800" cy="15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0396" y="2578767"/>
                <a:ext cx="79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1385596" y="2618367"/>
              <a:ext cx="1404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3716" y="2606487"/>
                <a:ext cx="37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2244556" y="2673807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2676" y="266192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2854036" y="2895567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42156" y="288368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2438236" y="3061887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6356" y="305000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7190596" y="4668927"/>
              <a:ext cx="83520" cy="485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78716" y="4657047"/>
                <a:ext cx="1072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8437276" y="5818767"/>
              <a:ext cx="2808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25396" y="5806887"/>
                <a:ext cx="51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/>
              <p14:cNvContentPartPr/>
              <p14:nvPr/>
            </p14:nvContentPartPr>
            <p14:xfrm>
              <a:off x="8118676" y="2022927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06796" y="201104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/>
              <p14:cNvContentPartPr/>
              <p14:nvPr/>
            </p14:nvContentPartPr>
            <p14:xfrm>
              <a:off x="7606036" y="6664047"/>
              <a:ext cx="14400" cy="28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94156" y="6652167"/>
                <a:ext cx="38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/>
              <p14:cNvContentPartPr/>
              <p14:nvPr/>
            </p14:nvContentPartPr>
            <p14:xfrm>
              <a:off x="8617636" y="5915967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05756" y="590408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8354116" y="595736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42236" y="5945487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4101" name="Picture 3" descr="E:\DCIM\109_FUJI\DSCF9661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3" y="1453111"/>
            <a:ext cx="4075606" cy="24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9" y="5360033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0209" y="5123585"/>
            <a:ext cx="1833883" cy="15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644" y="101830"/>
            <a:ext cx="7024744" cy="1143000"/>
          </a:xfrm>
        </p:spPr>
        <p:txBody>
          <a:bodyPr/>
          <a:lstStyle/>
          <a:p>
            <a:r>
              <a:rPr lang="en-GB" dirty="0"/>
              <a:t>Mathematics</a:t>
            </a:r>
          </a:p>
        </p:txBody>
      </p:sp>
      <p:pic>
        <p:nvPicPr>
          <p:cNvPr id="5122" name="Picture 2" descr="E:\DCIM\109_FUJI\DSCF9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280831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9_FUJI\DSCF9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2445"/>
            <a:ext cx="294142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332656"/>
            <a:ext cx="17144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56674" cy="1693992"/>
          </a:xfrm>
        </p:spPr>
        <p:txBody>
          <a:bodyPr anchor="t"/>
          <a:lstStyle/>
          <a:p>
            <a:pPr algn="ctr"/>
            <a:r>
              <a:rPr lang="en-US" dirty="0"/>
              <a:t>ELG’s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560839" cy="5393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763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840</Words>
  <Application>Microsoft Office PowerPoint</Application>
  <PresentationFormat>On-screen Show (4:3)</PresentationFormat>
  <Paragraphs>150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Gill Sans MT</vt:lpstr>
      <vt:lpstr>Trebuchet MS</vt:lpstr>
      <vt:lpstr>Wingdings 2</vt:lpstr>
      <vt:lpstr>Wingdings 3</vt:lpstr>
      <vt:lpstr>Austin</vt:lpstr>
      <vt:lpstr>Facet</vt:lpstr>
      <vt:lpstr>Welcome to the Early Years Workshop</vt:lpstr>
      <vt:lpstr>Communication and Language</vt:lpstr>
      <vt:lpstr>Physical Development</vt:lpstr>
      <vt:lpstr>Personal, Social and Emotional Development</vt:lpstr>
      <vt:lpstr>Literacy</vt:lpstr>
      <vt:lpstr>Understanding the World</vt:lpstr>
      <vt:lpstr>Expressive Arts and Design</vt:lpstr>
      <vt:lpstr>Mathematics</vt:lpstr>
      <vt:lpstr>ELG’s</vt:lpstr>
      <vt:lpstr>PowerPoint Presentation</vt:lpstr>
      <vt:lpstr>Class Dojo</vt:lpstr>
      <vt:lpstr>Did you know?</vt:lpstr>
      <vt:lpstr>PowerPoint Presentation</vt:lpstr>
      <vt:lpstr>What is Phonics? </vt:lpstr>
      <vt:lpstr>PowerPoint Presentation</vt:lpstr>
      <vt:lpstr>Little Wandle</vt:lpstr>
      <vt:lpstr>Jargon!</vt:lpstr>
      <vt:lpstr>PowerPoint Presentation</vt:lpstr>
      <vt:lpstr>PowerPoint Presentation</vt:lpstr>
      <vt:lpstr>PowerPoint Presentation</vt:lpstr>
      <vt:lpstr>PowerPoint Presentation</vt:lpstr>
      <vt:lpstr>2 parts to becoming a confident reader:</vt:lpstr>
      <vt:lpstr>PowerPoint Presentation</vt:lpstr>
      <vt:lpstr>What else can parents do?</vt:lpstr>
    </vt:vector>
  </TitlesOfParts>
  <Company>Cambridgeshire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</dc:title>
  <dc:creator>Razia Mangera</dc:creator>
  <cp:lastModifiedBy>Razia Mangera</cp:lastModifiedBy>
  <cp:revision>34</cp:revision>
  <dcterms:created xsi:type="dcterms:W3CDTF">2015-06-18T13:08:19Z</dcterms:created>
  <dcterms:modified xsi:type="dcterms:W3CDTF">2025-09-21T19:13:44Z</dcterms:modified>
</cp:coreProperties>
</file>