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9" r:id="rId4"/>
    <p:sldId id="258" r:id="rId5"/>
    <p:sldId id="259" r:id="rId6"/>
    <p:sldId id="260" r:id="rId7"/>
    <p:sldId id="261" r:id="rId8"/>
    <p:sldId id="262" r:id="rId9"/>
    <p:sldId id="263" r:id="rId10"/>
    <p:sldId id="264" r:id="rId11"/>
    <p:sldId id="265" r:id="rId12"/>
    <p:sldId id="266" r:id="rId13"/>
    <p:sldId id="267" r:id="rId14"/>
    <p:sldId id="268"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3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CE3B-2C5C-E9AA-8501-E4FB2079D6D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1323883-965D-7510-0811-56555F4F05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448D381C-85FF-4186-7338-D70DFC989853}"/>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5" name="Footer Placeholder 4">
            <a:extLst>
              <a:ext uri="{FF2B5EF4-FFF2-40B4-BE49-F238E27FC236}">
                <a16:creationId xmlns:a16="http://schemas.microsoft.com/office/drawing/2014/main" id="{E3407F1C-E98D-D440-CB55-9B71877DEA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037901F-D492-6597-32F2-98D472397639}"/>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1956298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614FB-6D10-B211-F072-C1722268B23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9A42861-4F23-3CD3-7DD5-FC47A0BE640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6A96DA0-7AE1-6823-07FF-DF4D1434020A}"/>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5" name="Footer Placeholder 4">
            <a:extLst>
              <a:ext uri="{FF2B5EF4-FFF2-40B4-BE49-F238E27FC236}">
                <a16:creationId xmlns:a16="http://schemas.microsoft.com/office/drawing/2014/main" id="{FCA5FFD7-99A3-2563-5C70-93708F26EA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0074DF-0793-8BBD-9661-6A231738D626}"/>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3073197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CFF267-3E76-CFF4-DA24-00C6C8E4544A}"/>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132104F-C169-0604-84C3-1B059540963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29A44BB-CA6A-C6B2-79CC-075BA708BF93}"/>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5" name="Footer Placeholder 4">
            <a:extLst>
              <a:ext uri="{FF2B5EF4-FFF2-40B4-BE49-F238E27FC236}">
                <a16:creationId xmlns:a16="http://schemas.microsoft.com/office/drawing/2014/main" id="{E90769C7-C63E-6F08-F3C6-8AAAFCC27C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CE8EA7-7890-4BAC-A090-7839AEF3106D}"/>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32801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81674-0832-73D4-456E-98A43893BD2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40E9B3C-DA8E-DAF7-082B-A709D5EAD7C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E4FD192-5C1E-EA63-CB20-08B327022C77}"/>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5" name="Footer Placeholder 4">
            <a:extLst>
              <a:ext uri="{FF2B5EF4-FFF2-40B4-BE49-F238E27FC236}">
                <a16:creationId xmlns:a16="http://schemas.microsoft.com/office/drawing/2014/main" id="{A7643381-9C66-0CFB-21F6-E3BA03797C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0BB62F-7034-3CAB-1A96-5B21FBA1968A}"/>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1799227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67E0D-1D67-B16D-9E65-B668F9DB386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EA882C0-7750-055B-BC52-60C7474430D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700B6F5-7CDD-B3D7-0A8F-8E6061171150}"/>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5" name="Footer Placeholder 4">
            <a:extLst>
              <a:ext uri="{FF2B5EF4-FFF2-40B4-BE49-F238E27FC236}">
                <a16:creationId xmlns:a16="http://schemas.microsoft.com/office/drawing/2014/main" id="{2B503C4A-6DCE-498E-4DDA-7430F48C03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B729DE-0026-3FC4-4399-A1E97FAA30EE}"/>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1035980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13395-1997-4867-C74D-10456E5990C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B9F3250-03AC-D8A5-A420-CA135C4D633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A28ADD3-5F0E-9795-CA99-9A27B5B54D2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22E7B693-2CEC-8A91-9898-3CBC50F46913}"/>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6" name="Footer Placeholder 5">
            <a:extLst>
              <a:ext uri="{FF2B5EF4-FFF2-40B4-BE49-F238E27FC236}">
                <a16:creationId xmlns:a16="http://schemas.microsoft.com/office/drawing/2014/main" id="{BABA6F50-CA6D-66F6-8CFC-551DD4AE5B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AB1D6A-AF32-8EDF-3BE3-5D271B03235F}"/>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3132239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084D-AB58-0607-AC8F-D8D8F381AC6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05B6056D-545D-371B-2043-2051679CED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30F1077-7465-AA97-55D4-4F37454B7D4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0EA3A4B2-65AC-DD46-CEDD-2002CD6513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18271CD-5FDB-3CC6-0A4F-F17BD81BB74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2189039-0FB3-7F86-C7DF-E9ECB0F1BE1D}"/>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8" name="Footer Placeholder 7">
            <a:extLst>
              <a:ext uri="{FF2B5EF4-FFF2-40B4-BE49-F238E27FC236}">
                <a16:creationId xmlns:a16="http://schemas.microsoft.com/office/drawing/2014/main" id="{191B0D1F-6C5B-3473-FF65-3B639767F29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F78B4B6-CA63-DF96-DA57-14C6F9E6327F}"/>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3177504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F4C67-DF3A-9D2B-4B02-7EA7E2B6CD0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2808204D-24B5-DF09-FA77-85F1A7A1B094}"/>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4" name="Footer Placeholder 3">
            <a:extLst>
              <a:ext uri="{FF2B5EF4-FFF2-40B4-BE49-F238E27FC236}">
                <a16:creationId xmlns:a16="http://schemas.microsoft.com/office/drawing/2014/main" id="{192A0AB1-C390-400D-715C-07E29099ABB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99756F3-71BA-8E9C-F00E-7BFF142A5B3F}"/>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630187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F7DEBE-2055-A90A-E0E2-92C49B8C5352}"/>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3" name="Footer Placeholder 2">
            <a:extLst>
              <a:ext uri="{FF2B5EF4-FFF2-40B4-BE49-F238E27FC236}">
                <a16:creationId xmlns:a16="http://schemas.microsoft.com/office/drawing/2014/main" id="{1AF67B5A-A8EE-723C-6D94-EC2ECC1C0D1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DD22D8-5D9C-7820-7E5D-C7BFAB119823}"/>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3024923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4366D-3236-A9B2-BB4D-C742AD10E11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457655A-6C33-62C7-AD0A-2882688FCB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CBE4D42C-5CA3-99AC-FDDC-C6CD40B244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E4A58F4-AEA2-5F6C-C179-E77C997FB4CE}"/>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6" name="Footer Placeholder 5">
            <a:extLst>
              <a:ext uri="{FF2B5EF4-FFF2-40B4-BE49-F238E27FC236}">
                <a16:creationId xmlns:a16="http://schemas.microsoft.com/office/drawing/2014/main" id="{EEF620F2-6266-4638-7B1E-C7FCE72EF5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97745E-717F-DCB5-27B7-356AB00922E3}"/>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2448861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4B65E-14E6-293A-8197-E2B7FB2016A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401C785-4C5F-9C87-FB23-9AE9350C04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370A5BC-7880-CD55-834C-115418B8B2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13AF488-C3D6-9033-D13D-6957AF4C67AA}"/>
              </a:ext>
            </a:extLst>
          </p:cNvPr>
          <p:cNvSpPr>
            <a:spLocks noGrp="1"/>
          </p:cNvSpPr>
          <p:nvPr>
            <p:ph type="dt" sz="half" idx="10"/>
          </p:nvPr>
        </p:nvSpPr>
        <p:spPr/>
        <p:txBody>
          <a:bodyPr/>
          <a:lstStyle/>
          <a:p>
            <a:fld id="{6F7A2FB7-9A54-49A6-8ED1-F95A89FFD6AF}" type="datetimeFigureOut">
              <a:rPr lang="en-GB" smtClean="0"/>
              <a:t>23/04/2026</a:t>
            </a:fld>
            <a:endParaRPr lang="en-GB"/>
          </a:p>
        </p:txBody>
      </p:sp>
      <p:sp>
        <p:nvSpPr>
          <p:cNvPr id="6" name="Footer Placeholder 5">
            <a:extLst>
              <a:ext uri="{FF2B5EF4-FFF2-40B4-BE49-F238E27FC236}">
                <a16:creationId xmlns:a16="http://schemas.microsoft.com/office/drawing/2014/main" id="{5E2C3319-49F2-5889-EE43-6956B56B123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B6FB22-B84B-2320-E57F-06E06E0F3C73}"/>
              </a:ext>
            </a:extLst>
          </p:cNvPr>
          <p:cNvSpPr>
            <a:spLocks noGrp="1"/>
          </p:cNvSpPr>
          <p:nvPr>
            <p:ph type="sldNum" sz="quarter" idx="12"/>
          </p:nvPr>
        </p:nvSpPr>
        <p:spPr/>
        <p:txBody>
          <a:bodyPr/>
          <a:lstStyle/>
          <a:p>
            <a:fld id="{F80E6D4D-466C-44A0-94D0-D8336A309E60}" type="slidenum">
              <a:rPr lang="en-GB" smtClean="0"/>
              <a:t>‹#›</a:t>
            </a:fld>
            <a:endParaRPr lang="en-GB"/>
          </a:p>
        </p:txBody>
      </p:sp>
    </p:spTree>
    <p:extLst>
      <p:ext uri="{BB962C8B-B14F-4D97-AF65-F5344CB8AC3E}">
        <p14:creationId xmlns:p14="http://schemas.microsoft.com/office/powerpoint/2010/main" val="331586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4DB386-2E62-1341-80A8-CB754A0827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0ADE3F0-CF99-82FC-2F12-78AB88EBDA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6B3FA8C-243C-FD93-432D-8272A2582B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F7A2FB7-9A54-49A6-8ED1-F95A89FFD6AF}" type="datetimeFigureOut">
              <a:rPr lang="en-GB" smtClean="0"/>
              <a:t>23/04/2026</a:t>
            </a:fld>
            <a:endParaRPr lang="en-GB"/>
          </a:p>
        </p:txBody>
      </p:sp>
      <p:sp>
        <p:nvSpPr>
          <p:cNvPr id="5" name="Footer Placeholder 4">
            <a:extLst>
              <a:ext uri="{FF2B5EF4-FFF2-40B4-BE49-F238E27FC236}">
                <a16:creationId xmlns:a16="http://schemas.microsoft.com/office/drawing/2014/main" id="{578C1D13-20A9-6384-AB7D-DCF857639C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C9ECA93-773A-211D-E4A9-61A8AF762A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0E6D4D-466C-44A0-94D0-D8336A309E60}" type="slidenum">
              <a:rPr lang="en-GB" smtClean="0"/>
              <a:t>‹#›</a:t>
            </a:fld>
            <a:endParaRPr lang="en-GB"/>
          </a:p>
        </p:txBody>
      </p:sp>
    </p:spTree>
    <p:extLst>
      <p:ext uri="{BB962C8B-B14F-4D97-AF65-F5344CB8AC3E}">
        <p14:creationId xmlns:p14="http://schemas.microsoft.com/office/powerpoint/2010/main" val="42225633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rpolpKTWrp4" TargetMode="External"/><Relationship Id="rId2" Type="http://schemas.openxmlformats.org/officeDocument/2006/relationships/hyperlink" Target="https://www.youtube.com/watch?v=Cjce9LuboaI" TargetMode="External"/><Relationship Id="rId1" Type="http://schemas.openxmlformats.org/officeDocument/2006/relationships/slideLayout" Target="../slideLayouts/slideLayout7.xml"/><Relationship Id="rId4" Type="http://schemas.openxmlformats.org/officeDocument/2006/relationships/hyperlink" Target="https://www.youtube.com/watch?v=jEHwB1PG_-Q"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2424FEC-03C4-9A1F-077A-CB954488304E}"/>
              </a:ext>
            </a:extLst>
          </p:cNvPr>
          <p:cNvSpPr>
            <a:spLocks noGrp="1"/>
          </p:cNvSpPr>
          <p:nvPr>
            <p:ph type="title"/>
          </p:nvPr>
        </p:nvSpPr>
        <p:spPr>
          <a:xfrm>
            <a:off x="838200" y="2661285"/>
            <a:ext cx="10515600" cy="1325563"/>
          </a:xfrm>
        </p:spPr>
        <p:txBody>
          <a:bodyPr>
            <a:normAutofit fontScale="90000"/>
          </a:bodyPr>
          <a:lstStyle/>
          <a:p>
            <a:pPr algn="ctr">
              <a:lnSpc>
                <a:spcPct val="115000"/>
              </a:lnSpc>
              <a:spcAft>
                <a:spcPts val="800"/>
              </a:spcAft>
            </a:pPr>
            <a:r>
              <a:rPr lang="en-GB" sz="3600" b="1" kern="100" dirty="0">
                <a:effectLst/>
                <a:latin typeface="Arial" panose="020B0604020202020204" pitchFamily="34" charset="0"/>
                <a:ea typeface="Aptos" panose="020B0004020202020204" pitchFamily="34" charset="0"/>
                <a:cs typeface="Arial" panose="020B0604020202020204" pitchFamily="34" charset="0"/>
              </a:rPr>
              <a:t>Supporting Children with Anxiety About Coming to School</a:t>
            </a:r>
            <a:br>
              <a:rPr lang="en-GB" sz="3600" b="1" kern="100" dirty="0">
                <a:effectLst/>
                <a:latin typeface="Arial" panose="020B0604020202020204" pitchFamily="34" charset="0"/>
                <a:ea typeface="Aptos" panose="020B0004020202020204" pitchFamily="34" charset="0"/>
                <a:cs typeface="Arial" panose="020B0604020202020204" pitchFamily="34" charset="0"/>
              </a:rPr>
            </a:br>
            <a:br>
              <a:rPr lang="en-GB" sz="3600" b="1" kern="100" dirty="0">
                <a:effectLst/>
                <a:latin typeface="Arial" panose="020B0604020202020204" pitchFamily="34" charset="0"/>
                <a:ea typeface="Aptos" panose="020B0004020202020204" pitchFamily="34" charset="0"/>
                <a:cs typeface="Arial" panose="020B0604020202020204" pitchFamily="34" charset="0"/>
              </a:rPr>
            </a:br>
            <a:br>
              <a:rPr lang="en-GB" sz="3600" kern="100" dirty="0">
                <a:effectLst/>
                <a:latin typeface="Arial" panose="020B0604020202020204" pitchFamily="34" charset="0"/>
                <a:ea typeface="Aptos" panose="020B0004020202020204" pitchFamily="34" charset="0"/>
                <a:cs typeface="Arial" panose="020B0604020202020204" pitchFamily="34" charset="0"/>
              </a:rPr>
            </a:br>
            <a:r>
              <a:rPr lang="en-GB" sz="3600" kern="100" dirty="0">
                <a:effectLst/>
                <a:latin typeface="Arial" panose="020B0604020202020204" pitchFamily="34" charset="0"/>
                <a:ea typeface="Aptos" panose="020B0004020202020204" pitchFamily="34" charset="0"/>
                <a:cs typeface="Arial" panose="020B0604020202020204" pitchFamily="34" charset="0"/>
              </a:rPr>
              <a:t>Parent Workshop</a:t>
            </a:r>
            <a:br>
              <a:rPr lang="en-GB" sz="3600" kern="100" dirty="0">
                <a:effectLst/>
                <a:latin typeface="Arial" panose="020B0604020202020204" pitchFamily="34" charset="0"/>
                <a:ea typeface="Aptos" panose="020B0004020202020204" pitchFamily="34" charset="0"/>
                <a:cs typeface="Arial" panose="020B0604020202020204" pitchFamily="34" charset="0"/>
              </a:rPr>
            </a:br>
            <a:br>
              <a:rPr lang="en-GB" sz="3600" kern="100" dirty="0">
                <a:effectLst/>
                <a:latin typeface="Arial" panose="020B0604020202020204" pitchFamily="34" charset="0"/>
                <a:ea typeface="Aptos" panose="020B0004020202020204" pitchFamily="34" charset="0"/>
                <a:cs typeface="Arial" panose="020B0604020202020204" pitchFamily="34" charset="0"/>
              </a:rPr>
            </a:br>
            <a:r>
              <a:rPr lang="en-GB" sz="3600" kern="100" dirty="0">
                <a:effectLst/>
                <a:latin typeface="Arial" panose="020B0604020202020204" pitchFamily="34" charset="0"/>
                <a:ea typeface="Aptos" panose="020B0004020202020204" pitchFamily="34" charset="0"/>
                <a:cs typeface="Arial" panose="020B0604020202020204" pitchFamily="34" charset="0"/>
              </a:rPr>
              <a:t>Working together: home and school</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dirty="0"/>
          </a:p>
        </p:txBody>
      </p:sp>
      <p:pic>
        <p:nvPicPr>
          <p:cNvPr id="5" name="Picture 4">
            <a:extLst>
              <a:ext uri="{FF2B5EF4-FFF2-40B4-BE49-F238E27FC236}">
                <a16:creationId xmlns:a16="http://schemas.microsoft.com/office/drawing/2014/main" id="{0B49C7E3-FFAB-ABC6-665A-FA156CD5C93E}"/>
              </a:ext>
            </a:extLst>
          </p:cNvPr>
          <p:cNvPicPr>
            <a:picLocks noChangeAspect="1"/>
          </p:cNvPicPr>
          <p:nvPr/>
        </p:nvPicPr>
        <p:blipFill>
          <a:blip r:embed="rId2"/>
          <a:stretch>
            <a:fillRect/>
          </a:stretch>
        </p:blipFill>
        <p:spPr>
          <a:xfrm>
            <a:off x="464235" y="2297098"/>
            <a:ext cx="1774090" cy="1633870"/>
          </a:xfrm>
          <a:prstGeom prst="rect">
            <a:avLst/>
          </a:prstGeom>
        </p:spPr>
      </p:pic>
    </p:spTree>
    <p:extLst>
      <p:ext uri="{BB962C8B-B14F-4D97-AF65-F5344CB8AC3E}">
        <p14:creationId xmlns:p14="http://schemas.microsoft.com/office/powerpoint/2010/main" val="880232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57841D-F155-50AE-28B7-ACD97F1C8EEE}"/>
              </a:ext>
            </a:extLst>
          </p:cNvPr>
          <p:cNvSpPr txBox="1"/>
          <p:nvPr/>
        </p:nvSpPr>
        <p:spPr>
          <a:xfrm>
            <a:off x="1578634" y="1336280"/>
            <a:ext cx="7565366" cy="4783554"/>
          </a:xfrm>
          <a:prstGeom prst="rect">
            <a:avLst/>
          </a:prstGeom>
          <a:noFill/>
        </p:spPr>
        <p:txBody>
          <a:bodyPr wrap="square">
            <a:sp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Praise Bravery</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Focus on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effort rather than fear</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Examples:</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“You were really brave coming through the gate.”</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“I’m proud of you for trying.”</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“You did something hard today.”</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Ideas:</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bravery charts</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small rewards for effort</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celebrating progress</a:t>
            </a:r>
          </a:p>
        </p:txBody>
      </p:sp>
    </p:spTree>
    <p:extLst>
      <p:ext uri="{BB962C8B-B14F-4D97-AF65-F5344CB8AC3E}">
        <p14:creationId xmlns:p14="http://schemas.microsoft.com/office/powerpoint/2010/main" val="1836534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158BCB-8C86-0B89-B91C-1F65D85CB332}"/>
              </a:ext>
            </a:extLst>
          </p:cNvPr>
          <p:cNvSpPr txBox="1"/>
          <p:nvPr/>
        </p:nvSpPr>
        <p:spPr>
          <a:xfrm>
            <a:off x="931653" y="1336280"/>
            <a:ext cx="8212347" cy="4783554"/>
          </a:xfrm>
          <a:prstGeom prst="rect">
            <a:avLst/>
          </a:prstGeom>
          <a:noFill/>
        </p:spPr>
        <p:txBody>
          <a:bodyPr wrap="square">
            <a:sp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Support at School</a:t>
            </a:r>
          </a:p>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Emotional support</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trusted adult check-in</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safe space when overwhelmed</a:t>
            </a:r>
          </a:p>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Practical support</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quiet entry</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flexible morning routine</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reduced workload temporarily</a:t>
            </a:r>
          </a:p>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Communication</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regular updates</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consistent plan between home and school</a:t>
            </a:r>
          </a:p>
        </p:txBody>
      </p:sp>
    </p:spTree>
    <p:extLst>
      <p:ext uri="{BB962C8B-B14F-4D97-AF65-F5344CB8AC3E}">
        <p14:creationId xmlns:p14="http://schemas.microsoft.com/office/powerpoint/2010/main" val="684648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1A1201-451F-B8A5-A0B9-750A8146DB32}"/>
              </a:ext>
            </a:extLst>
          </p:cNvPr>
          <p:cNvSpPr txBox="1"/>
          <p:nvPr/>
        </p:nvSpPr>
        <p:spPr>
          <a:xfrm>
            <a:off x="1207698" y="937911"/>
            <a:ext cx="8289985" cy="4362413"/>
          </a:xfrm>
          <a:prstGeom prst="rect">
            <a:avLst/>
          </a:prstGeom>
          <a:noFill/>
        </p:spPr>
        <p:txBody>
          <a:bodyPr wrap="square">
            <a:sp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When to Seek Extra Help</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Sometimes additional support may be helpful.</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This might include:</a:t>
            </a:r>
          </a:p>
          <a:p>
            <a:pPr marL="342900" lvl="0" indent="-342900">
              <a:lnSpc>
                <a:spcPct val="115000"/>
              </a:lnSpc>
              <a:spcAft>
                <a:spcPts val="800"/>
              </a:spcAft>
              <a:buSzPts val="1000"/>
              <a:buFont typeface="Symbol" panose="05050102010706020507" pitchFamily="18" charset="2"/>
              <a:buChar char=""/>
              <a:tabLst>
                <a:tab pos="457200" algn="l"/>
              </a:tabLst>
            </a:pPr>
            <a:r>
              <a:rPr lang="en-GB" kern="100" dirty="0">
                <a:latin typeface="Aptos" panose="020B0004020202020204" pitchFamily="34" charset="0"/>
                <a:ea typeface="Aptos" panose="020B0004020202020204" pitchFamily="34" charset="0"/>
                <a:cs typeface="Times New Roman" panose="02020603050405020304" pitchFamily="18" charset="0"/>
              </a:rPr>
              <a:t>c</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lass teacher</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SE</a:t>
            </a:r>
            <a:r>
              <a:rPr lang="en-GB" kern="100" dirty="0">
                <a:latin typeface="Aptos" panose="020B0004020202020204" pitchFamily="34" charset="0"/>
                <a:ea typeface="Aptos" panose="020B0004020202020204" pitchFamily="34" charset="0"/>
                <a:cs typeface="Times New Roman" panose="02020603050405020304" pitchFamily="18" charset="0"/>
              </a:rPr>
              <a:t>NCo/Mental Health Lead – me!</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GP</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child mental health services</a:t>
            </a:r>
          </a:p>
          <a:p>
            <a:pPr lvl="0">
              <a:lnSpc>
                <a:spcPct val="115000"/>
              </a:lnSpc>
              <a:spcAft>
                <a:spcPts val="800"/>
              </a:spcAft>
              <a:buSzPts val="1000"/>
              <a:tabLst>
                <a:tab pos="457200" algn="l"/>
              </a:tabLs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Early support can make a big difference.</a:t>
            </a:r>
          </a:p>
        </p:txBody>
      </p:sp>
    </p:spTree>
    <p:extLst>
      <p:ext uri="{BB962C8B-B14F-4D97-AF65-F5344CB8AC3E}">
        <p14:creationId xmlns:p14="http://schemas.microsoft.com/office/powerpoint/2010/main" val="75035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9BB40C-A7E7-1A33-A96D-0D2F04CA1575}"/>
              </a:ext>
            </a:extLst>
          </p:cNvPr>
          <p:cNvSpPr txBox="1"/>
          <p:nvPr/>
        </p:nvSpPr>
        <p:spPr>
          <a:xfrm>
            <a:off x="1293963" y="1354949"/>
            <a:ext cx="7815532" cy="2686056"/>
          </a:xfrm>
          <a:prstGeom prst="rect">
            <a:avLst/>
          </a:prstGeom>
          <a:noFill/>
        </p:spPr>
        <p:txBody>
          <a:bodyPr wrap="square">
            <a:sp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Key Messages</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Remember:</a:t>
            </a:r>
          </a:p>
          <a:p>
            <a:pPr>
              <a:lnSpc>
                <a:spcPct val="115000"/>
              </a:lnSpc>
              <a:spcAft>
                <a:spcPts val="800"/>
              </a:spcAft>
            </a:pPr>
            <a:r>
              <a:rPr lang="en-GB" sz="1800" kern="100" dirty="0">
                <a:effectLst/>
                <a:latin typeface="Segoe UI Symbol" panose="020B0502040204020203" pitchFamily="34" charset="0"/>
                <a:ea typeface="Aptos" panose="020B0004020202020204" pitchFamily="34" charset="0"/>
                <a:cs typeface="Segoe UI Symbol" panose="020B0502040204020203"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School anxiety is common</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r>
              <a:rPr lang="en-GB" sz="1800" kern="100" dirty="0">
                <a:effectLst/>
                <a:latin typeface="Segoe UI Symbol" panose="020B0502040204020203" pitchFamily="34" charset="0"/>
                <a:ea typeface="Aptos" panose="020B0004020202020204" pitchFamily="34" charset="0"/>
                <a:cs typeface="Segoe UI Symbol" panose="020B0502040204020203"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Avoidance can make anxiety stronger</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r>
              <a:rPr lang="en-GB" sz="1800" kern="100" dirty="0">
                <a:effectLst/>
                <a:latin typeface="Segoe UI Symbol" panose="020B0502040204020203" pitchFamily="34" charset="0"/>
                <a:ea typeface="Aptos" panose="020B0004020202020204" pitchFamily="34" charset="0"/>
                <a:cs typeface="Segoe UI Symbol" panose="020B0502040204020203"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Small steps build confidence</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r>
              <a:rPr lang="en-GB" sz="1800" kern="100" dirty="0">
                <a:effectLst/>
                <a:latin typeface="Segoe UI Symbol" panose="020B0502040204020203" pitchFamily="34" charset="0"/>
                <a:ea typeface="Aptos" panose="020B0004020202020204" pitchFamily="34" charset="0"/>
                <a:cs typeface="Segoe UI Symbol" panose="020B0502040204020203"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Consistent routines help</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r>
              <a:rPr lang="en-GB" sz="1800" kern="100" dirty="0">
                <a:effectLst/>
                <a:latin typeface="Segoe UI Symbol" panose="020B0502040204020203" pitchFamily="34" charset="0"/>
                <a:ea typeface="Aptos" panose="020B0004020202020204" pitchFamily="34" charset="0"/>
                <a:cs typeface="Segoe UI Symbol" panose="020B0502040204020203"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Home and school working together is powerful</a:t>
            </a:r>
          </a:p>
        </p:txBody>
      </p:sp>
    </p:spTree>
    <p:extLst>
      <p:ext uri="{BB962C8B-B14F-4D97-AF65-F5344CB8AC3E}">
        <p14:creationId xmlns:p14="http://schemas.microsoft.com/office/powerpoint/2010/main" val="249838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E1450B-2894-8966-62E2-E66F6DB73DB1}"/>
              </a:ext>
            </a:extLst>
          </p:cNvPr>
          <p:cNvSpPr txBox="1"/>
          <p:nvPr/>
        </p:nvSpPr>
        <p:spPr>
          <a:xfrm>
            <a:off x="3048000" y="2178562"/>
            <a:ext cx="6096000" cy="2256708"/>
          </a:xfrm>
          <a:prstGeom prst="rect">
            <a:avLst/>
          </a:prstGeom>
          <a:noFill/>
        </p:spPr>
        <p:txBody>
          <a:bodyPr wrap="square">
            <a:sp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Questions or reflections?</a:t>
            </a:r>
          </a:p>
          <a:p>
            <a:pPr>
              <a:lnSpc>
                <a:spcPct val="115000"/>
              </a:lnSpc>
              <a:spcAft>
                <a:spcPts val="800"/>
              </a:spcAft>
            </a:pPr>
            <a:endParaRPr lang="en-GB"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84740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262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29A189B-BF9F-4BF5-D264-6BC0C27672AF}"/>
              </a:ext>
            </a:extLst>
          </p:cNvPr>
          <p:cNvSpPr txBox="1"/>
          <p:nvPr/>
        </p:nvSpPr>
        <p:spPr>
          <a:xfrm>
            <a:off x="1457864" y="1757421"/>
            <a:ext cx="8966296" cy="3343159"/>
          </a:xfrm>
          <a:prstGeom prst="rect">
            <a:avLst/>
          </a:prstGeom>
          <a:noFill/>
        </p:spPr>
        <p:txBody>
          <a:bodyPr wrap="square">
            <a:spAutoFit/>
          </a:bodyPr>
          <a:lstStyle/>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This session will cover:</a:t>
            </a:r>
          </a:p>
          <a:p>
            <a:pPr marL="285750" indent="-285750">
              <a:lnSpc>
                <a:spcPct val="115000"/>
              </a:lnSpc>
              <a:spcAft>
                <a:spcPts val="800"/>
              </a:spcAft>
              <a:buFont typeface="Arial" panose="020B0604020202020204" pitchFamily="34" charset="0"/>
              <a:buChar char="•"/>
            </a:pPr>
            <a:r>
              <a:rPr lang="en-GB" kern="100" dirty="0">
                <a:latin typeface="Aptos" panose="020B0004020202020204" pitchFamily="34" charset="0"/>
                <a:ea typeface="Aptos" panose="020B0004020202020204" pitchFamily="34" charset="0"/>
                <a:cs typeface="Times New Roman" panose="02020603050405020304" pitchFamily="18" charset="0"/>
              </a:rPr>
              <a:t> What is anxiety?</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Why some children feel anxious about school</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What anxiety can look like in primary-aged children</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Practical strategies to support your child</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How school can help</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Where to get further support</a:t>
            </a:r>
          </a:p>
          <a:p>
            <a:pPr lvl="0">
              <a:lnSpc>
                <a:spcPct val="115000"/>
              </a:lnSpc>
              <a:spcAft>
                <a:spcPts val="800"/>
              </a:spcAft>
              <a:buSzPts val="1000"/>
              <a:tabLst>
                <a:tab pos="457200" algn="l"/>
              </a:tabLs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91985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ACF525-D8A2-E0DA-E290-183DAA3E4007}"/>
              </a:ext>
            </a:extLst>
          </p:cNvPr>
          <p:cNvSpPr txBox="1"/>
          <p:nvPr/>
        </p:nvSpPr>
        <p:spPr>
          <a:xfrm>
            <a:off x="1595887" y="1337094"/>
            <a:ext cx="9238890" cy="4647426"/>
          </a:xfrm>
          <a:prstGeom prst="rect">
            <a:avLst/>
          </a:prstGeom>
          <a:noFill/>
        </p:spPr>
        <p:txBody>
          <a:bodyPr wrap="square" rtlCol="0">
            <a:spAutoFit/>
          </a:bodyPr>
          <a:lstStyle/>
          <a:p>
            <a:pPr algn="ctr"/>
            <a:r>
              <a:rPr lang="en-GB" sz="2800" dirty="0"/>
              <a:t>What is anxiety?</a:t>
            </a:r>
          </a:p>
          <a:p>
            <a:pPr algn="ctr"/>
            <a:endParaRPr lang="en-GB" sz="2800" dirty="0"/>
          </a:p>
          <a:p>
            <a:r>
              <a:rPr lang="en-GB" dirty="0"/>
              <a:t>Anxiety is a survival strategy our ancestors developed millions of years ago. It involves the amygdala sensing danger, even when no danger is present. An active amygdala causes stress, and can cause problems when it interferes with daily life.</a:t>
            </a:r>
          </a:p>
          <a:p>
            <a:endParaRPr lang="en-GB" dirty="0"/>
          </a:p>
          <a:p>
            <a:r>
              <a:rPr lang="en-GB" dirty="0"/>
              <a:t>Children manage is better when they understand the physical responses that they have.</a:t>
            </a:r>
          </a:p>
          <a:p>
            <a:r>
              <a:rPr lang="en-GB" dirty="0"/>
              <a:t> </a:t>
            </a:r>
          </a:p>
          <a:p>
            <a:r>
              <a:rPr lang="en-GB" dirty="0"/>
              <a:t>These videos can be helpful to explain:</a:t>
            </a:r>
          </a:p>
          <a:p>
            <a:endParaRPr lang="en-GB" dirty="0"/>
          </a:p>
          <a:p>
            <a:r>
              <a:rPr lang="en-GB" dirty="0">
                <a:hlinkClick r:id="rId2"/>
              </a:rPr>
              <a:t>https://www.youtube.com/watch?v=Cjce9LuboaI</a:t>
            </a:r>
            <a:r>
              <a:rPr lang="en-GB" dirty="0"/>
              <a:t> - child</a:t>
            </a:r>
          </a:p>
          <a:p>
            <a:r>
              <a:rPr lang="en-GB" dirty="0">
                <a:hlinkClick r:id="rId3"/>
              </a:rPr>
              <a:t>https://www.youtube.com/watch?v=rpolpKTWrp4</a:t>
            </a:r>
            <a:r>
              <a:rPr lang="en-GB" dirty="0"/>
              <a:t> – teen</a:t>
            </a:r>
          </a:p>
          <a:p>
            <a:r>
              <a:rPr lang="en-GB" dirty="0">
                <a:hlinkClick r:id="rId4"/>
              </a:rPr>
              <a:t>https://www.youtube.com/watch?v=jEHwB1PG_-Q</a:t>
            </a:r>
            <a:r>
              <a:rPr lang="en-GB" dirty="0"/>
              <a:t> - parent</a:t>
            </a:r>
          </a:p>
          <a:p>
            <a:pPr algn="ctr"/>
            <a:endParaRPr lang="en-GB" sz="2800" dirty="0"/>
          </a:p>
          <a:p>
            <a:endParaRPr lang="en-GB" sz="1400" dirty="0"/>
          </a:p>
        </p:txBody>
      </p:sp>
    </p:spTree>
    <p:extLst>
      <p:ext uri="{BB962C8B-B14F-4D97-AF65-F5344CB8AC3E}">
        <p14:creationId xmlns:p14="http://schemas.microsoft.com/office/powerpoint/2010/main" val="3558544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A35A6B2-2576-D010-11AC-A7911DB89D3A}"/>
              </a:ext>
            </a:extLst>
          </p:cNvPr>
          <p:cNvSpPr txBox="1"/>
          <p:nvPr/>
        </p:nvSpPr>
        <p:spPr>
          <a:xfrm>
            <a:off x="1216324" y="1113547"/>
            <a:ext cx="8479766" cy="3764300"/>
          </a:xfrm>
          <a:prstGeom prst="rect">
            <a:avLst/>
          </a:prstGeom>
          <a:noFill/>
        </p:spPr>
        <p:txBody>
          <a:bodyPr wrap="square">
            <a:spAutoFit/>
          </a:bodyPr>
          <a:lstStyle/>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Morning challenges can look like:</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Difficulty getting up</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Refusing to get dressed</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Complaining of stomach aches or headaches</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Crying or panic before school</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Difficulty separating from parents</a:t>
            </a:r>
          </a:p>
          <a:p>
            <a:pPr marL="342900" lvl="0" indent="-342900">
              <a:lnSpc>
                <a:spcPct val="115000"/>
              </a:lnSpc>
              <a:spcAft>
                <a:spcPts val="800"/>
              </a:spcAft>
              <a:buSzPts val="1000"/>
              <a:buFont typeface="Symbol" panose="05050102010706020507" pitchFamily="18" charset="2"/>
              <a:buChar char=""/>
              <a:tabLst>
                <a:tab pos="457200" algn="l"/>
              </a:tabLs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What part of the morning is hardest for your child?</a:t>
            </a:r>
          </a:p>
        </p:txBody>
      </p:sp>
    </p:spTree>
    <p:extLst>
      <p:ext uri="{BB962C8B-B14F-4D97-AF65-F5344CB8AC3E}">
        <p14:creationId xmlns:p14="http://schemas.microsoft.com/office/powerpoint/2010/main" val="1427946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3470FA-59C7-B371-6870-01D03A8DEA39}"/>
              </a:ext>
            </a:extLst>
          </p:cNvPr>
          <p:cNvSpPr txBox="1"/>
          <p:nvPr/>
        </p:nvSpPr>
        <p:spPr>
          <a:xfrm>
            <a:off x="802257" y="1387576"/>
            <a:ext cx="9376913" cy="4082849"/>
          </a:xfrm>
          <a:prstGeom prst="rect">
            <a:avLst/>
          </a:prstGeom>
          <a:noFill/>
        </p:spPr>
        <p:txBody>
          <a:bodyPr wrap="square">
            <a:spAutoFit/>
          </a:bodyPr>
          <a:lstStyle/>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School anxiety is when a child experiences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strong worry or distress linked to attending school</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It may show as:</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School refusal</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Physical symptoms (headache, stomach ache)</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Meltdowns before school</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Clinginess at drop-off</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Extreme tiredness after school</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Children often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cannot explain exactly what the worry is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3048941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2F7C0A-DC35-0850-1CD7-310B3F589938}"/>
              </a:ext>
            </a:extLst>
          </p:cNvPr>
          <p:cNvSpPr txBox="1"/>
          <p:nvPr/>
        </p:nvSpPr>
        <p:spPr>
          <a:xfrm>
            <a:off x="1374475" y="1815043"/>
            <a:ext cx="8839200" cy="3764300"/>
          </a:xfrm>
          <a:prstGeom prst="rect">
            <a:avLst/>
          </a:prstGeom>
          <a:noFill/>
        </p:spPr>
        <p:txBody>
          <a:bodyPr wrap="square">
            <a:sp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Anxiety is one of the </a:t>
            </a:r>
            <a:r>
              <a:rPr lang="en-GB" b="1" kern="100" dirty="0">
                <a:effectLst/>
                <a:latin typeface="Aptos" panose="020B0004020202020204" pitchFamily="34" charset="0"/>
                <a:ea typeface="Aptos" panose="020B0004020202020204" pitchFamily="34" charset="0"/>
                <a:cs typeface="Times New Roman" panose="02020603050405020304" pitchFamily="18" charset="0"/>
              </a:rPr>
              <a:t>most common emotional difficulties in childhood</a:t>
            </a: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Around </a:t>
            </a:r>
            <a:r>
              <a:rPr lang="en-GB" b="1" kern="100" dirty="0">
                <a:effectLst/>
                <a:latin typeface="Aptos" panose="020B0004020202020204" pitchFamily="34" charset="0"/>
                <a:ea typeface="Aptos" panose="020B0004020202020204" pitchFamily="34" charset="0"/>
                <a:cs typeface="Times New Roman" panose="02020603050405020304" pitchFamily="18" charset="0"/>
              </a:rPr>
              <a:t>1 in 8 children experience significant anxiety</a:t>
            </a: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School anxiety can increase after:</a:t>
            </a:r>
          </a:p>
          <a:p>
            <a:pPr marL="742950" lvl="1" indent="-285750">
              <a:lnSpc>
                <a:spcPct val="115000"/>
              </a:lnSpc>
              <a:spcAft>
                <a:spcPts val="800"/>
              </a:spcAft>
              <a:buSzPts val="1000"/>
              <a:buFont typeface="Courier New" panose="02070309020205020404" pitchFamily="49" charset="0"/>
              <a:buChar char="o"/>
              <a:tabLst>
                <a:tab pos="9144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illness</a:t>
            </a:r>
          </a:p>
          <a:p>
            <a:pPr marL="742950" lvl="1" indent="-285750">
              <a:lnSpc>
                <a:spcPct val="115000"/>
              </a:lnSpc>
              <a:spcAft>
                <a:spcPts val="800"/>
              </a:spcAft>
              <a:buSzPts val="1000"/>
              <a:buFont typeface="Courier New" panose="02070309020205020404" pitchFamily="49" charset="0"/>
              <a:buChar char="o"/>
              <a:tabLst>
                <a:tab pos="9144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holidays</a:t>
            </a:r>
          </a:p>
          <a:p>
            <a:pPr marL="742950" lvl="1" indent="-285750">
              <a:lnSpc>
                <a:spcPct val="115000"/>
              </a:lnSpc>
              <a:spcAft>
                <a:spcPts val="800"/>
              </a:spcAft>
              <a:buSzPts val="1000"/>
              <a:buFont typeface="Courier New" panose="02070309020205020404" pitchFamily="49" charset="0"/>
              <a:buChar char="o"/>
              <a:tabLst>
                <a:tab pos="9144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big life changes</a:t>
            </a:r>
          </a:p>
          <a:p>
            <a:pPr marL="742950" lvl="1" indent="-285750">
              <a:lnSpc>
                <a:spcPct val="115000"/>
              </a:lnSpc>
              <a:spcAft>
                <a:spcPts val="800"/>
              </a:spcAft>
              <a:buSzPts val="1000"/>
              <a:buFont typeface="Courier New" panose="02070309020205020404" pitchFamily="49" charset="0"/>
              <a:buChar char="o"/>
              <a:tabLst>
                <a:tab pos="914400" algn="l"/>
              </a:tabLst>
            </a:pPr>
            <a:r>
              <a:rPr lang="en-GB" kern="100" dirty="0">
                <a:effectLst/>
                <a:latin typeface="Aptos" panose="020B0004020202020204" pitchFamily="34" charset="0"/>
                <a:ea typeface="Aptos" panose="020B0004020202020204" pitchFamily="34" charset="0"/>
                <a:cs typeface="Times New Roman" panose="02020603050405020304" pitchFamily="18" charset="0"/>
              </a:rPr>
              <a:t>friendship difficulties</a:t>
            </a:r>
          </a:p>
          <a:p>
            <a:pPr marL="742950" lvl="1" indent="-285750">
              <a:lnSpc>
                <a:spcPct val="115000"/>
              </a:lnSpc>
              <a:spcAft>
                <a:spcPts val="800"/>
              </a:spcAft>
              <a:buSzPts val="1000"/>
              <a:buFont typeface="Courier New" panose="02070309020205020404" pitchFamily="49" charset="0"/>
              <a:buChar char="o"/>
              <a:tabLst>
                <a:tab pos="914400" algn="l"/>
              </a:tabLst>
            </a:pP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b="1" kern="100" dirty="0">
                <a:effectLst/>
                <a:latin typeface="Aptos" panose="020B0004020202020204" pitchFamily="34" charset="0"/>
                <a:ea typeface="Aptos" panose="020B0004020202020204" pitchFamily="34" charset="0"/>
                <a:cs typeface="Times New Roman" panose="02020603050405020304" pitchFamily="18" charset="0"/>
              </a:rPr>
              <a:t>Avoiding school can reduce anxiety short-term but often increases it long-term</a:t>
            </a:r>
            <a:r>
              <a:rPr lang="en-GB" sz="1200" b="1" kern="100" dirty="0">
                <a:effectLst/>
                <a:latin typeface="Aptos" panose="020B0004020202020204" pitchFamily="34" charset="0"/>
                <a:ea typeface="Aptos" panose="020B0004020202020204" pitchFamily="34" charset="0"/>
                <a:cs typeface="Times New Roman" panose="02020603050405020304" pitchFamily="18" charset="0"/>
              </a:rPr>
              <a:t>.</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3659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CAC6232-D722-6761-702F-3BE8FA5CE907}"/>
              </a:ext>
            </a:extLst>
          </p:cNvPr>
          <p:cNvSpPr txBox="1"/>
          <p:nvPr/>
        </p:nvSpPr>
        <p:spPr>
          <a:xfrm>
            <a:off x="698740" y="1438872"/>
            <a:ext cx="8445260" cy="4082849"/>
          </a:xfrm>
          <a:prstGeom prst="rect">
            <a:avLst/>
          </a:prstGeom>
          <a:noFill/>
        </p:spPr>
        <p:txBody>
          <a:bodyPr wrap="square">
            <a:spAutoFit/>
          </a:bodyPr>
          <a:lstStyle/>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The Anxiety Cycle</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eriod"/>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Child feels worried about school</a:t>
            </a:r>
          </a:p>
          <a:p>
            <a:pPr marL="342900" lvl="0" indent="-342900">
              <a:lnSpc>
                <a:spcPct val="115000"/>
              </a:lnSpc>
              <a:spcAft>
                <a:spcPts val="800"/>
              </a:spcAft>
              <a:buFont typeface="+mj-lt"/>
              <a:buAutoNum type="arabicPeriod"/>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They avoid coming in</a:t>
            </a:r>
          </a:p>
          <a:p>
            <a:pPr marL="342900" lvl="0" indent="-342900">
              <a:lnSpc>
                <a:spcPct val="115000"/>
              </a:lnSpc>
              <a:spcAft>
                <a:spcPts val="800"/>
              </a:spcAft>
              <a:buFont typeface="+mj-lt"/>
              <a:buAutoNum type="arabicPeriod"/>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Anxiety reduces temporarily</a:t>
            </a:r>
          </a:p>
          <a:p>
            <a:pPr marL="342900" lvl="0" indent="-342900">
              <a:lnSpc>
                <a:spcPct val="115000"/>
              </a:lnSpc>
              <a:spcAft>
                <a:spcPts val="800"/>
              </a:spcAft>
              <a:buFont typeface="+mj-lt"/>
              <a:buAutoNum type="arabicPeriod"/>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Brain learns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avoidance works</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mj-lt"/>
              <a:buAutoNum type="arabicPeriod"/>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Next time the anxiety feels even bigger</a:t>
            </a:r>
          </a:p>
          <a:p>
            <a:pPr marL="342900" lvl="0" indent="-342900">
              <a:lnSpc>
                <a:spcPct val="115000"/>
              </a:lnSpc>
              <a:spcAft>
                <a:spcPts val="800"/>
              </a:spcAft>
              <a:buFont typeface="+mj-lt"/>
              <a:buAutoNum type="arabicPeriod"/>
              <a:tabLst>
                <a:tab pos="457200" algn="l"/>
              </a:tabLs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r>
              <a:rPr lang="en-GB" sz="1800" kern="100" dirty="0">
                <a:effectLst/>
                <a:latin typeface="Aptos" panose="020B0004020202020204" pitchFamily="34" charset="0"/>
                <a:ea typeface="Aptos" panose="020B0004020202020204" pitchFamily="34" charset="0"/>
                <a:cs typeface="Times New Roman" panose="02020603050405020304" pitchFamily="18" charset="0"/>
              </a:rPr>
              <a:t>Facing fears in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small steps helps the brain learn that things are safe.</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10" name="Picture 9">
            <a:extLst>
              <a:ext uri="{FF2B5EF4-FFF2-40B4-BE49-F238E27FC236}">
                <a16:creationId xmlns:a16="http://schemas.microsoft.com/office/drawing/2014/main" id="{E389AE9D-1196-465B-67C9-1E0B7F02567C}"/>
              </a:ext>
            </a:extLst>
          </p:cNvPr>
          <p:cNvPicPr>
            <a:picLocks noChangeAspect="1"/>
          </p:cNvPicPr>
          <p:nvPr/>
        </p:nvPicPr>
        <p:blipFill>
          <a:blip r:embed="rId2"/>
          <a:stretch>
            <a:fillRect/>
          </a:stretch>
        </p:blipFill>
        <p:spPr>
          <a:xfrm>
            <a:off x="6511124" y="895408"/>
            <a:ext cx="4107993" cy="3766338"/>
          </a:xfrm>
          <a:prstGeom prst="rect">
            <a:avLst/>
          </a:prstGeom>
        </p:spPr>
      </p:pic>
    </p:spTree>
    <p:extLst>
      <p:ext uri="{BB962C8B-B14F-4D97-AF65-F5344CB8AC3E}">
        <p14:creationId xmlns:p14="http://schemas.microsoft.com/office/powerpoint/2010/main" val="1604763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AEB21F-4B76-4420-1B3C-370D93400334}"/>
              </a:ext>
            </a:extLst>
          </p:cNvPr>
          <p:cNvSpPr txBox="1"/>
          <p:nvPr/>
        </p:nvSpPr>
        <p:spPr>
          <a:xfrm>
            <a:off x="1000664" y="1702021"/>
            <a:ext cx="8816196" cy="3312382"/>
          </a:xfrm>
          <a:prstGeom prst="rect">
            <a:avLst/>
          </a:prstGeom>
          <a:noFill/>
        </p:spPr>
        <p:txBody>
          <a:bodyPr wrap="square">
            <a:sp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Strategy 1: Validate Feelings</a:t>
            </a: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Children need to feel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understood</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but still supported to attend.</a:t>
            </a: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Instead of:</a:t>
            </a:r>
          </a:p>
          <a:p>
            <a:pPr>
              <a:lnSpc>
                <a:spcPct val="115000"/>
              </a:lnSpc>
              <a:spcAft>
                <a:spcPts val="800"/>
              </a:spcAft>
            </a:pPr>
            <a:r>
              <a:rPr lang="en-GB"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“There’s nothing to worry about.”</a:t>
            </a: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Try:</a:t>
            </a:r>
          </a:p>
          <a:p>
            <a:pPr>
              <a:lnSpc>
                <a:spcPct val="115000"/>
              </a:lnSpc>
              <a:spcAft>
                <a:spcPts val="800"/>
              </a:spcAft>
            </a:pPr>
            <a:r>
              <a:rPr lang="en-GB" sz="1800" kern="100" dirty="0">
                <a:effectLst/>
                <a:latin typeface="Segoe UI Symbol" panose="020B0502040204020203" pitchFamily="34" charset="0"/>
                <a:ea typeface="Aptos" panose="020B0004020202020204" pitchFamily="34" charset="0"/>
                <a:cs typeface="Segoe UI Symbol" panose="020B0502040204020203"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“I can see this feels really hard.”</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r>
              <a:rPr lang="en-GB" sz="1800" kern="100" dirty="0">
                <a:effectLst/>
                <a:latin typeface="Segoe UI Symbol" panose="020B0502040204020203" pitchFamily="34" charset="0"/>
                <a:ea typeface="Aptos" panose="020B0004020202020204" pitchFamily="34" charset="0"/>
                <a:cs typeface="Segoe UI Symbol" panose="020B0502040204020203"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1800" kern="100" dirty="0">
                <a:effectLst/>
                <a:latin typeface="Aptos" panose="020B0004020202020204" pitchFamily="34" charset="0"/>
                <a:ea typeface="Aptos" panose="020B0004020202020204" pitchFamily="34" charset="0"/>
                <a:cs typeface="Aptos" panose="020B0004020202020204"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We will help you through it.</a:t>
            </a:r>
            <a:r>
              <a:rPr lang="en-GB" sz="1800" kern="100" dirty="0">
                <a:effectLst/>
                <a:latin typeface="Aptos" panose="020B0004020202020204" pitchFamily="34" charset="0"/>
                <a:ea typeface="Aptos" panose="020B0004020202020204" pitchFamily="34" charset="0"/>
                <a:cs typeface="Aptos" panose="020B0004020202020204" pitchFamily="34" charset="0"/>
              </a:rPr>
              <a:t>”</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r>
              <a:rPr lang="en-GB" sz="1800" kern="100" dirty="0">
                <a:effectLst/>
                <a:latin typeface="Segoe UI Symbol" panose="020B0502040204020203" pitchFamily="34" charset="0"/>
                <a:ea typeface="Aptos" panose="020B0004020202020204" pitchFamily="34" charset="0"/>
                <a:cs typeface="Segoe UI Symbol" panose="020B0502040204020203"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1800" kern="100" dirty="0">
                <a:effectLst/>
                <a:latin typeface="Aptos" panose="020B0004020202020204" pitchFamily="34" charset="0"/>
                <a:ea typeface="Aptos" panose="020B0004020202020204" pitchFamily="34" charset="0"/>
                <a:cs typeface="Aptos" panose="020B0004020202020204" pitchFamily="34" charset="0"/>
              </a:rPr>
              <a: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You are brave and we can do this together.</a:t>
            </a:r>
            <a:r>
              <a:rPr lang="en-GB" sz="1800" kern="100" dirty="0">
                <a:effectLst/>
                <a:latin typeface="Aptos" panose="020B0004020202020204" pitchFamily="34" charset="0"/>
                <a:ea typeface="Aptos" panose="020B0004020202020204" pitchFamily="34" charset="0"/>
                <a:cs typeface="Aptos" panose="020B0004020202020204" pitchFamily="34" charset="0"/>
              </a:rPr>
              <a:t>”</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21927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C29DEA-E045-111E-0B6A-265B1B3F352D}"/>
              </a:ext>
            </a:extLst>
          </p:cNvPr>
          <p:cNvSpPr txBox="1"/>
          <p:nvPr/>
        </p:nvSpPr>
        <p:spPr>
          <a:xfrm>
            <a:off x="1500996" y="1336280"/>
            <a:ext cx="7643004" cy="4362413"/>
          </a:xfrm>
          <a:prstGeom prst="rect">
            <a:avLst/>
          </a:prstGeom>
          <a:noFill/>
        </p:spPr>
        <p:txBody>
          <a:bodyPr wrap="square">
            <a:sp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Strategy 2: Predictable Routines</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Routines help children feel safe.</a:t>
            </a: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Helpful ideas:</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Consistent bedtime</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Prepare school bag the night before</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Visual morning routine chart</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Same goodbye routine each day</a:t>
            </a:r>
          </a:p>
          <a:p>
            <a:pPr marL="342900" lvl="0" indent="-342900">
              <a:lnSpc>
                <a:spcPct val="115000"/>
              </a:lnSpc>
              <a:spcAft>
                <a:spcPts val="800"/>
              </a:spcAft>
              <a:buSzPts val="1000"/>
              <a:buFont typeface="Symbol" panose="05050102010706020507" pitchFamily="18" charset="2"/>
              <a:buChar char=""/>
              <a:tabLst>
                <a:tab pos="457200" algn="l"/>
              </a:tabLs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Keep goodbyes calm and brief.</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Long goodbyes can increase anxiety.</a:t>
            </a:r>
          </a:p>
        </p:txBody>
      </p:sp>
    </p:spTree>
    <p:extLst>
      <p:ext uri="{BB962C8B-B14F-4D97-AF65-F5344CB8AC3E}">
        <p14:creationId xmlns:p14="http://schemas.microsoft.com/office/powerpoint/2010/main" val="1291685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1631</TotalTime>
  <Words>618</Words>
  <Application>Microsoft Office PowerPoint</Application>
  <PresentationFormat>Widescreen</PresentationFormat>
  <Paragraphs>109</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Aptos</vt:lpstr>
      <vt:lpstr>Aptos Display</vt:lpstr>
      <vt:lpstr>Arial</vt:lpstr>
      <vt:lpstr>Courier New</vt:lpstr>
      <vt:lpstr>Segoe UI Emoji</vt:lpstr>
      <vt:lpstr>Segoe UI Symbol</vt:lpstr>
      <vt:lpstr>Symbol</vt:lpstr>
      <vt:lpstr>Office Theme</vt:lpstr>
      <vt:lpstr>Supporting Children with Anxiety About Coming to School   Parent Workshop  Working together: home and school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 Turner</dc:creator>
  <cp:lastModifiedBy>Jo Turner</cp:lastModifiedBy>
  <cp:revision>6</cp:revision>
  <dcterms:created xsi:type="dcterms:W3CDTF">2026-03-09T12:00:18Z</dcterms:created>
  <dcterms:modified xsi:type="dcterms:W3CDTF">2026-04-24T12:54:02Z</dcterms:modified>
</cp:coreProperties>
</file>