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80" r:id="rId4"/>
    <p:sldId id="260" r:id="rId5"/>
    <p:sldId id="258" r:id="rId6"/>
    <p:sldId id="259" r:id="rId7"/>
    <p:sldId id="261" r:id="rId8"/>
    <p:sldId id="262" r:id="rId9"/>
    <p:sldId id="263" r:id="rId10"/>
    <p:sldId id="265" r:id="rId11"/>
    <p:sldId id="266" r:id="rId12"/>
    <p:sldId id="267" r:id="rId13"/>
    <p:sldId id="268" r:id="rId14"/>
    <p:sldId id="269" r:id="rId15"/>
    <p:sldId id="270" r:id="rId16"/>
    <p:sldId id="271" r:id="rId17"/>
    <p:sldId id="272" r:id="rId18"/>
    <p:sldId id="279" r:id="rId19"/>
    <p:sldId id="274" r:id="rId20"/>
    <p:sldId id="285" r:id="rId21"/>
    <p:sldId id="282" r:id="rId22"/>
    <p:sldId id="283" r:id="rId23"/>
    <p:sldId id="276" r:id="rId24"/>
    <p:sldId id="277" r:id="rId25"/>
    <p:sldId id="278" r:id="rId26"/>
    <p:sldId id="27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1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8525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5592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702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618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7532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002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8540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6041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3517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6050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9475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4748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3983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6611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6547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7237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5/5/2026</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5223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Relationships and Sex Education (RSE)</a:t>
            </a:r>
            <a:r>
              <a:rPr lang="en-GB" dirty="0"/>
              <a:t> at Newnham Croft</a:t>
            </a:r>
            <a:br>
              <a:rPr lang="en-GB" dirty="0"/>
            </a:br>
            <a:br>
              <a:rPr lang="en-GB" dirty="0"/>
            </a:br>
            <a:r>
              <a:rPr lang="en-GB" dirty="0"/>
              <a:t>8.5.2026</a:t>
            </a:r>
            <a:endParaRPr dirty="0"/>
          </a:p>
        </p:txBody>
      </p:sp>
      <p:sp>
        <p:nvSpPr>
          <p:cNvPr id="3" name="Content Placeholder 2"/>
          <p:cNvSpPr>
            <a:spLocks noGrp="1"/>
          </p:cNvSpPr>
          <p:nvPr>
            <p:ph idx="1"/>
          </p:nvPr>
        </p:nvSpPr>
        <p:spPr>
          <a:xfrm>
            <a:off x="1942415" y="2929128"/>
            <a:ext cx="6591985" cy="2438400"/>
          </a:xfrm>
        </p:spPr>
        <p:txBody>
          <a:bodyPr/>
          <a:lstStyle/>
          <a:p>
            <a:r>
              <a:rPr dirty="0"/>
              <a:t>Information for Parents</a:t>
            </a:r>
          </a:p>
          <a:p>
            <a:r>
              <a:rPr dirty="0"/>
              <a:t>Based on Cambridgeshire PSHE Service Personal Development </a:t>
            </a:r>
            <a:r>
              <a:rPr dirty="0" err="1"/>
              <a:t>Programme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Progression Through Primary School</a:t>
            </a:r>
          </a:p>
        </p:txBody>
      </p:sp>
      <p:sp>
        <p:nvSpPr>
          <p:cNvPr id="3" name="Content Placeholder 2"/>
          <p:cNvSpPr>
            <a:spLocks noGrp="1"/>
          </p:cNvSpPr>
          <p:nvPr>
            <p:ph idx="1"/>
          </p:nvPr>
        </p:nvSpPr>
        <p:spPr/>
        <p:txBody>
          <a:bodyPr/>
          <a:lstStyle/>
          <a:p>
            <a:r>
              <a:rPr dirty="0"/>
              <a:t>Children revisit topics each year with increasing depth.</a:t>
            </a:r>
          </a:p>
          <a:p>
            <a:r>
              <a:rPr dirty="0"/>
              <a:t>Focus develops from:</a:t>
            </a:r>
            <a:endParaRPr lang="en-GB" dirty="0"/>
          </a:p>
          <a:p>
            <a:pPr marL="0" indent="0">
              <a:buNone/>
            </a:pPr>
            <a:endParaRPr dirty="0"/>
          </a:p>
          <a:p>
            <a:r>
              <a:rPr dirty="0"/>
              <a:t>• Friendship</a:t>
            </a:r>
          </a:p>
          <a:p>
            <a:r>
              <a:rPr dirty="0"/>
              <a:t>• Respect</a:t>
            </a:r>
          </a:p>
          <a:p>
            <a:r>
              <a:rPr dirty="0"/>
              <a:t>• Managing relationships</a:t>
            </a:r>
          </a:p>
          <a:p>
            <a:r>
              <a:rPr dirty="0"/>
              <a:t>• Understanding puberty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Reception (EYFS)</a:t>
            </a:r>
          </a:p>
        </p:txBody>
      </p:sp>
      <p:sp>
        <p:nvSpPr>
          <p:cNvPr id="3" name="Content Placeholder 2"/>
          <p:cNvSpPr>
            <a:spLocks noGrp="1"/>
          </p:cNvSpPr>
          <p:nvPr>
            <p:ph idx="1"/>
          </p:nvPr>
        </p:nvSpPr>
        <p:spPr/>
        <p:txBody>
          <a:bodyPr>
            <a:normAutofit/>
          </a:bodyPr>
          <a:lstStyle/>
          <a:p>
            <a:r>
              <a:rPr dirty="0"/>
              <a:t>• </a:t>
            </a:r>
            <a:r>
              <a:rPr dirty="0" err="1"/>
              <a:t>Recognising</a:t>
            </a:r>
            <a:r>
              <a:rPr dirty="0"/>
              <a:t> feelings</a:t>
            </a:r>
          </a:p>
          <a:p>
            <a:r>
              <a:rPr dirty="0"/>
              <a:t>• Making friends</a:t>
            </a:r>
          </a:p>
          <a:p>
            <a:r>
              <a:rPr dirty="0"/>
              <a:t>• Sharing and kindness</a:t>
            </a:r>
          </a:p>
          <a:p>
            <a:r>
              <a:rPr dirty="0"/>
              <a:t>• Understanding personal space</a:t>
            </a:r>
          </a:p>
          <a:p>
            <a:r>
              <a:rPr dirty="0"/>
              <a:t>• Asking trusted adults for help</a:t>
            </a:r>
            <a:endParaRPr lang="en-GB" dirty="0"/>
          </a:p>
          <a:p>
            <a:r>
              <a:rPr lang="en-GB" dirty="0"/>
              <a:t>• Health and self-care (including keeping healthy and safe and managing basic hygiene needs)</a:t>
            </a:r>
          </a:p>
          <a:p>
            <a:endParaRPr lang="en-GB" dirty="0"/>
          </a:p>
          <a:p>
            <a:pPr marL="0" indent="0">
              <a:buNone/>
            </a:pPr>
            <a:r>
              <a:rPr lang="en-GB" dirty="0"/>
              <a:t>Reception usually teach as and when it is appropriate. They often use the NSPCC PANTS as a resource.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Year 1</a:t>
            </a:r>
          </a:p>
        </p:txBody>
      </p:sp>
      <p:sp>
        <p:nvSpPr>
          <p:cNvPr id="3" name="Content Placeholder 2"/>
          <p:cNvSpPr>
            <a:spLocks noGrp="1"/>
          </p:cNvSpPr>
          <p:nvPr>
            <p:ph idx="1"/>
          </p:nvPr>
        </p:nvSpPr>
        <p:spPr/>
        <p:txBody>
          <a:bodyPr/>
          <a:lstStyle/>
          <a:p>
            <a:r>
              <a:t>• Friendship and kindness</a:t>
            </a:r>
          </a:p>
          <a:p>
            <a:r>
              <a:t>• Family relationships</a:t>
            </a:r>
          </a:p>
          <a:p>
            <a:r>
              <a:t>• Naming body parts</a:t>
            </a:r>
          </a:p>
          <a:p>
            <a:r>
              <a:t>• Recognising trusted adults</a:t>
            </a:r>
          </a:p>
          <a:p>
            <a:r>
              <a:t>• Rules and fairness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Year 2</a:t>
            </a:r>
          </a:p>
        </p:txBody>
      </p:sp>
      <p:sp>
        <p:nvSpPr>
          <p:cNvPr id="3" name="Content Placeholder 2"/>
          <p:cNvSpPr>
            <a:spLocks noGrp="1"/>
          </p:cNvSpPr>
          <p:nvPr>
            <p:ph idx="1"/>
          </p:nvPr>
        </p:nvSpPr>
        <p:spPr/>
        <p:txBody>
          <a:bodyPr/>
          <a:lstStyle/>
          <a:p>
            <a:r>
              <a:t>• What makes a good friend</a:t>
            </a:r>
          </a:p>
          <a:p>
            <a:r>
              <a:t>• Respecting differences</a:t>
            </a:r>
          </a:p>
          <a:p>
            <a:r>
              <a:t>• Personal boundaries</a:t>
            </a:r>
          </a:p>
          <a:p>
            <a:r>
              <a:t>• Keeping safe</a:t>
            </a:r>
          </a:p>
          <a:p>
            <a:r>
              <a:t>• Understanding privacy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Year 3</a:t>
            </a:r>
          </a:p>
        </p:txBody>
      </p:sp>
      <p:sp>
        <p:nvSpPr>
          <p:cNvPr id="3" name="Content Placeholder 2"/>
          <p:cNvSpPr>
            <a:spLocks noGrp="1"/>
          </p:cNvSpPr>
          <p:nvPr>
            <p:ph idx="1"/>
          </p:nvPr>
        </p:nvSpPr>
        <p:spPr/>
        <p:txBody>
          <a:bodyPr/>
          <a:lstStyle/>
          <a:p>
            <a:r>
              <a:t>• Managing emotions</a:t>
            </a:r>
          </a:p>
          <a:p>
            <a:r>
              <a:t>• Resolving friendship problems</a:t>
            </a:r>
          </a:p>
          <a:p>
            <a:r>
              <a:t>• Respect and empathy</a:t>
            </a:r>
          </a:p>
          <a:p>
            <a:r>
              <a:t>• Personal safety</a:t>
            </a:r>
          </a:p>
          <a:p>
            <a:r>
              <a:t>• Introduction to body changes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Year 4</a:t>
            </a:r>
          </a:p>
        </p:txBody>
      </p:sp>
      <p:sp>
        <p:nvSpPr>
          <p:cNvPr id="3" name="Content Placeholder 2"/>
          <p:cNvSpPr>
            <a:spLocks noGrp="1"/>
          </p:cNvSpPr>
          <p:nvPr>
            <p:ph idx="1"/>
          </p:nvPr>
        </p:nvSpPr>
        <p:spPr/>
        <p:txBody>
          <a:bodyPr/>
          <a:lstStyle/>
          <a:p>
            <a:r>
              <a:rPr dirty="0"/>
              <a:t>• Healthy friendships</a:t>
            </a:r>
          </a:p>
          <a:p>
            <a:r>
              <a:rPr dirty="0"/>
              <a:t>• Bullying and how to respond</a:t>
            </a:r>
          </a:p>
          <a:p>
            <a:r>
              <a:rPr dirty="0"/>
              <a:t>• Respecting differences</a:t>
            </a:r>
          </a:p>
          <a:p>
            <a:r>
              <a:rPr dirty="0"/>
              <a:t>• Self‑esteem</a:t>
            </a:r>
          </a:p>
          <a:p>
            <a:r>
              <a:rPr dirty="0"/>
              <a:t>• Growing and changing</a:t>
            </a:r>
            <a:r>
              <a:rPr lang="en-GB" dirty="0"/>
              <a:t> – including puberty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Year 5</a:t>
            </a:r>
          </a:p>
        </p:txBody>
      </p:sp>
      <p:sp>
        <p:nvSpPr>
          <p:cNvPr id="3" name="Content Placeholder 2"/>
          <p:cNvSpPr>
            <a:spLocks noGrp="1"/>
          </p:cNvSpPr>
          <p:nvPr>
            <p:ph idx="1"/>
          </p:nvPr>
        </p:nvSpPr>
        <p:spPr/>
        <p:txBody>
          <a:bodyPr/>
          <a:lstStyle/>
          <a:p>
            <a:r>
              <a:t>• Puberty and body changes</a:t>
            </a:r>
          </a:p>
          <a:p>
            <a:r>
              <a:t>• Personal hygiene</a:t>
            </a:r>
          </a:p>
          <a:p>
            <a:r>
              <a:t>• Emotional changes</a:t>
            </a:r>
          </a:p>
          <a:p>
            <a:r>
              <a:t>• Respectful relationships</a:t>
            </a:r>
          </a:p>
          <a:p>
            <a:r>
              <a:t>• Online safety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Year 6</a:t>
            </a:r>
          </a:p>
        </p:txBody>
      </p:sp>
      <p:sp>
        <p:nvSpPr>
          <p:cNvPr id="3" name="Content Placeholder 2"/>
          <p:cNvSpPr>
            <a:spLocks noGrp="1"/>
          </p:cNvSpPr>
          <p:nvPr>
            <p:ph idx="1"/>
          </p:nvPr>
        </p:nvSpPr>
        <p:spPr/>
        <p:txBody>
          <a:bodyPr/>
          <a:lstStyle/>
          <a:p>
            <a:r>
              <a:t>• Puberty and reproduction</a:t>
            </a:r>
          </a:p>
          <a:p>
            <a:r>
              <a:t>• How babies develop</a:t>
            </a:r>
          </a:p>
          <a:p>
            <a:r>
              <a:t>• Healthy relationships</a:t>
            </a:r>
          </a:p>
          <a:p>
            <a:r>
              <a:t>• Peer pressure</a:t>
            </a:r>
          </a:p>
          <a:p>
            <a:r>
              <a:t>• Preparing for secondary school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6088-9BAA-169F-FDAE-E969C2968203}"/>
              </a:ext>
            </a:extLst>
          </p:cNvPr>
          <p:cNvSpPr>
            <a:spLocks noGrp="1"/>
          </p:cNvSpPr>
          <p:nvPr>
            <p:ph type="title"/>
          </p:nvPr>
        </p:nvSpPr>
        <p:spPr/>
        <p:txBody>
          <a:bodyPr/>
          <a:lstStyle/>
          <a:p>
            <a:pPr algn="ctr"/>
            <a:r>
              <a:rPr lang="en-GB" dirty="0"/>
              <a:t>Vocabulary</a:t>
            </a:r>
          </a:p>
        </p:txBody>
      </p:sp>
      <p:sp>
        <p:nvSpPr>
          <p:cNvPr id="3" name="Content Placeholder 2">
            <a:extLst>
              <a:ext uri="{FF2B5EF4-FFF2-40B4-BE49-F238E27FC236}">
                <a16:creationId xmlns:a16="http://schemas.microsoft.com/office/drawing/2014/main" id="{452C870C-F7BD-2401-A2FA-3D815A587695}"/>
              </a:ext>
            </a:extLst>
          </p:cNvPr>
          <p:cNvSpPr>
            <a:spLocks noGrp="1"/>
          </p:cNvSpPr>
          <p:nvPr>
            <p:ph idx="1"/>
          </p:nvPr>
        </p:nvSpPr>
        <p:spPr/>
        <p:txBody>
          <a:bodyPr>
            <a:normAutofit lnSpcReduction="10000"/>
          </a:bodyPr>
          <a:lstStyle/>
          <a:p>
            <a:r>
              <a:rPr lang="en-GB" dirty="0"/>
              <a:t>‘Private Parts’ would be introduced in Reception, and taught along with the scientific or ‘Dr’ names</a:t>
            </a:r>
          </a:p>
          <a:p>
            <a:r>
              <a:rPr lang="en-GB" dirty="0"/>
              <a:t>Vagina, Penis and testicles are used</a:t>
            </a:r>
          </a:p>
          <a:p>
            <a:pPr marL="0" indent="0">
              <a:buNone/>
            </a:pPr>
            <a:endParaRPr lang="en-GB" dirty="0"/>
          </a:p>
          <a:p>
            <a:r>
              <a:rPr lang="en-GB" dirty="0"/>
              <a:t>Later on, the word vulva is used too</a:t>
            </a:r>
          </a:p>
          <a:p>
            <a:endParaRPr lang="en-GB" dirty="0"/>
          </a:p>
          <a:p>
            <a:r>
              <a:rPr lang="en-GB" dirty="0"/>
              <a:t>From Year 4/5 scientific language for the internal reproductive organs are used too</a:t>
            </a:r>
          </a:p>
          <a:p>
            <a:r>
              <a:rPr lang="en-GB" dirty="0"/>
              <a:t>Children are often given a naming activity, where they consider different words given, but the scientific language is always given by the teacher.</a:t>
            </a:r>
          </a:p>
        </p:txBody>
      </p:sp>
    </p:spTree>
    <p:extLst>
      <p:ext uri="{BB962C8B-B14F-4D97-AF65-F5344CB8AC3E}">
        <p14:creationId xmlns:p14="http://schemas.microsoft.com/office/powerpoint/2010/main" val="200858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Working in Partnership with Parents</a:t>
            </a:r>
          </a:p>
        </p:txBody>
      </p:sp>
      <p:sp>
        <p:nvSpPr>
          <p:cNvPr id="3" name="Content Placeholder 2"/>
          <p:cNvSpPr>
            <a:spLocks noGrp="1"/>
          </p:cNvSpPr>
          <p:nvPr>
            <p:ph idx="1"/>
          </p:nvPr>
        </p:nvSpPr>
        <p:spPr/>
        <p:txBody>
          <a:bodyPr/>
          <a:lstStyle/>
          <a:p>
            <a:r>
              <a:t>• Schools and families work together</a:t>
            </a:r>
          </a:p>
          <a:p>
            <a:r>
              <a:t>• Open communication is encouraged</a:t>
            </a:r>
          </a:p>
          <a:p>
            <a:r>
              <a:t>• Curriculum information is shared</a:t>
            </a:r>
          </a:p>
          <a:p>
            <a:r>
              <a:t>• Questions are always welcome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Purpose of This Session</a:t>
            </a:r>
          </a:p>
        </p:txBody>
      </p:sp>
      <p:sp>
        <p:nvSpPr>
          <p:cNvPr id="3" name="Content Placeholder 2"/>
          <p:cNvSpPr>
            <a:spLocks noGrp="1"/>
          </p:cNvSpPr>
          <p:nvPr>
            <p:ph idx="1"/>
          </p:nvPr>
        </p:nvSpPr>
        <p:spPr/>
        <p:txBody>
          <a:bodyPr/>
          <a:lstStyle/>
          <a:p>
            <a:r>
              <a:rPr dirty="0"/>
              <a:t>• </a:t>
            </a:r>
            <a:r>
              <a:rPr lang="en-GB" dirty="0"/>
              <a:t>W</a:t>
            </a:r>
            <a:r>
              <a:rPr dirty="0"/>
              <a:t>hat </a:t>
            </a:r>
            <a:r>
              <a:rPr lang="en-GB" dirty="0"/>
              <a:t>is </a:t>
            </a:r>
            <a:r>
              <a:rPr dirty="0"/>
              <a:t>RSE</a:t>
            </a:r>
            <a:r>
              <a:rPr lang="en-GB" dirty="0"/>
              <a:t>?</a:t>
            </a:r>
            <a:endParaRPr dirty="0"/>
          </a:p>
          <a:p>
            <a:r>
              <a:rPr dirty="0"/>
              <a:t>• Why it is taught in primary schools</a:t>
            </a:r>
            <a:r>
              <a:rPr lang="en-GB" dirty="0"/>
              <a:t>?</a:t>
            </a:r>
            <a:endParaRPr dirty="0"/>
          </a:p>
          <a:p>
            <a:r>
              <a:rPr dirty="0"/>
              <a:t>• Statutory guidance schools follow</a:t>
            </a:r>
          </a:p>
          <a:p>
            <a:r>
              <a:rPr dirty="0"/>
              <a:t>• What </a:t>
            </a:r>
            <a:r>
              <a:rPr lang="en-GB" dirty="0"/>
              <a:t>do </a:t>
            </a:r>
            <a:r>
              <a:rPr dirty="0"/>
              <a:t>children learn in each year group</a:t>
            </a:r>
            <a:r>
              <a:rPr lang="en-GB" dirty="0"/>
              <a:t>?</a:t>
            </a:r>
            <a:endParaRPr dirty="0"/>
          </a:p>
          <a:p>
            <a:r>
              <a:rPr dirty="0"/>
              <a:t>• How </a:t>
            </a:r>
            <a:r>
              <a:rPr lang="en-GB" dirty="0"/>
              <a:t>can you be </a:t>
            </a:r>
            <a:r>
              <a:rPr lang="en-GB" dirty="0" err="1"/>
              <a:t>i</a:t>
            </a:r>
            <a:r>
              <a:rPr dirty="0" err="1"/>
              <a:t>nvolved</a:t>
            </a:r>
            <a:r>
              <a:rPr lang="en-GB" dirty="0"/>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s response chart. Question title: I would prefer to leave teaching about puberty and reproduction exclusively to the School.. Number of responses: 32 responses.">
            <a:extLst>
              <a:ext uri="{FF2B5EF4-FFF2-40B4-BE49-F238E27FC236}">
                <a16:creationId xmlns:a16="http://schemas.microsoft.com/office/drawing/2014/main" id="{D84B93CD-B305-9A66-534E-76D16FA8B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410" y="2108834"/>
            <a:ext cx="7363326" cy="30936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5E891F-48B0-C540-D91F-A3C1D4752B2A}"/>
              </a:ext>
            </a:extLst>
          </p:cNvPr>
          <p:cNvSpPr txBox="1"/>
          <p:nvPr/>
        </p:nvSpPr>
        <p:spPr>
          <a:xfrm>
            <a:off x="2064619" y="715296"/>
            <a:ext cx="4572000" cy="369332"/>
          </a:xfrm>
          <a:prstGeom prst="rect">
            <a:avLst/>
          </a:prstGeom>
          <a:noFill/>
        </p:spPr>
        <p:txBody>
          <a:bodyPr wrap="square">
            <a:spAutoFit/>
          </a:bodyPr>
          <a:lstStyle/>
          <a:p>
            <a:r>
              <a:rPr lang="en-GB" sz="1800" b="1" dirty="0"/>
              <a:t>Parent Questionnaire</a:t>
            </a:r>
            <a:endParaRPr lang="en-GB" b="1" dirty="0"/>
          </a:p>
        </p:txBody>
      </p:sp>
    </p:spTree>
    <p:extLst>
      <p:ext uri="{BB962C8B-B14F-4D97-AF65-F5344CB8AC3E}">
        <p14:creationId xmlns:p14="http://schemas.microsoft.com/office/powerpoint/2010/main" val="153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rms response chart. Question title: I would like to support my child at home alongside the learning of RSE at school.. Number of responses: 32 responses.">
            <a:extLst>
              <a:ext uri="{FF2B5EF4-FFF2-40B4-BE49-F238E27FC236}">
                <a16:creationId xmlns:a16="http://schemas.microsoft.com/office/drawing/2014/main" id="{DFEAB43D-016F-640D-9D8D-ACB04EE16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84" y="1693145"/>
            <a:ext cx="7363328" cy="30936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D527C8-12A5-9552-D48E-6C6C1CD26584}"/>
              </a:ext>
            </a:extLst>
          </p:cNvPr>
          <p:cNvSpPr txBox="1"/>
          <p:nvPr/>
        </p:nvSpPr>
        <p:spPr>
          <a:xfrm>
            <a:off x="2921268" y="748720"/>
            <a:ext cx="4572000" cy="369332"/>
          </a:xfrm>
          <a:prstGeom prst="rect">
            <a:avLst/>
          </a:prstGeom>
          <a:noFill/>
        </p:spPr>
        <p:txBody>
          <a:bodyPr wrap="square">
            <a:spAutoFit/>
          </a:bodyPr>
          <a:lstStyle/>
          <a:p>
            <a:r>
              <a:rPr lang="en-GB" sz="1800" b="1" dirty="0"/>
              <a:t>Parent Questionnaire</a:t>
            </a:r>
            <a:endParaRPr lang="en-GB" b="1" dirty="0"/>
          </a:p>
        </p:txBody>
      </p:sp>
    </p:spTree>
    <p:extLst>
      <p:ext uri="{BB962C8B-B14F-4D97-AF65-F5344CB8AC3E}">
        <p14:creationId xmlns:p14="http://schemas.microsoft.com/office/powerpoint/2010/main" val="282632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Preparing for puberty. Number of responses: 31 responses.">
            <a:extLst>
              <a:ext uri="{FF2B5EF4-FFF2-40B4-BE49-F238E27FC236}">
                <a16:creationId xmlns:a16="http://schemas.microsoft.com/office/drawing/2014/main" id="{FF74177C-F435-D9DE-27F3-6150A644B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405" y="2171702"/>
            <a:ext cx="7719461" cy="3665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B77B3F-3A70-65B0-43A7-04425DCEBE13}"/>
              </a:ext>
            </a:extLst>
          </p:cNvPr>
          <p:cNvSpPr>
            <a:spLocks noGrp="1"/>
          </p:cNvSpPr>
          <p:nvPr>
            <p:ph type="title"/>
          </p:nvPr>
        </p:nvSpPr>
        <p:spPr>
          <a:xfrm>
            <a:off x="1742173" y="624110"/>
            <a:ext cx="6792227" cy="1280890"/>
          </a:xfrm>
        </p:spPr>
        <p:txBody>
          <a:bodyPr>
            <a:normAutofit/>
          </a:bodyPr>
          <a:lstStyle/>
          <a:p>
            <a:r>
              <a:rPr lang="en-GB" sz="1600" b="1" dirty="0"/>
              <a:t>Parent Questionnaire</a:t>
            </a:r>
            <a:br>
              <a:rPr lang="en-GB" sz="1600" dirty="0"/>
            </a:br>
            <a:r>
              <a:rPr lang="en-GB" sz="1600" dirty="0"/>
              <a:t>In which year group should we introduce..</a:t>
            </a:r>
          </a:p>
        </p:txBody>
      </p:sp>
    </p:spTree>
    <p:extLst>
      <p:ext uri="{BB962C8B-B14F-4D97-AF65-F5344CB8AC3E}">
        <p14:creationId xmlns:p14="http://schemas.microsoft.com/office/powerpoint/2010/main" val="295159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76E0-CDA2-B188-936E-BC158A22DA11}"/>
              </a:ext>
            </a:extLst>
          </p:cNvPr>
          <p:cNvSpPr>
            <a:spLocks noGrp="1"/>
          </p:cNvSpPr>
          <p:nvPr>
            <p:ph type="title"/>
          </p:nvPr>
        </p:nvSpPr>
        <p:spPr/>
        <p:txBody>
          <a:bodyPr/>
          <a:lstStyle/>
          <a:p>
            <a:r>
              <a:rPr lang="en-GB" dirty="0"/>
              <a:t>Books</a:t>
            </a:r>
          </a:p>
        </p:txBody>
      </p:sp>
      <p:pic>
        <p:nvPicPr>
          <p:cNvPr id="5" name="Content Placeholder 4">
            <a:extLst>
              <a:ext uri="{FF2B5EF4-FFF2-40B4-BE49-F238E27FC236}">
                <a16:creationId xmlns:a16="http://schemas.microsoft.com/office/drawing/2014/main" id="{E7DDD0D0-E414-D57D-18BF-2BD0D2EF9BCF}"/>
              </a:ext>
            </a:extLst>
          </p:cNvPr>
          <p:cNvPicPr>
            <a:picLocks noGrp="1" noChangeAspect="1"/>
          </p:cNvPicPr>
          <p:nvPr>
            <p:ph idx="1"/>
          </p:nvPr>
        </p:nvPicPr>
        <p:blipFill>
          <a:blip r:embed="rId2"/>
          <a:stretch>
            <a:fillRect/>
          </a:stretch>
        </p:blipFill>
        <p:spPr>
          <a:xfrm>
            <a:off x="1872286" y="1366139"/>
            <a:ext cx="5680657" cy="5259636"/>
          </a:xfrm>
        </p:spPr>
      </p:pic>
    </p:spTree>
    <p:extLst>
      <p:ext uri="{BB962C8B-B14F-4D97-AF65-F5344CB8AC3E}">
        <p14:creationId xmlns:p14="http://schemas.microsoft.com/office/powerpoint/2010/main" val="47475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A356-32EA-1D74-7BE4-3B66CD87BF9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12FAD49-18FD-59D4-993B-9F70C45E77B9}"/>
              </a:ext>
            </a:extLst>
          </p:cNvPr>
          <p:cNvPicPr>
            <a:picLocks noGrp="1" noChangeAspect="1"/>
          </p:cNvPicPr>
          <p:nvPr>
            <p:ph idx="1"/>
          </p:nvPr>
        </p:nvPicPr>
        <p:blipFill>
          <a:blip r:embed="rId2"/>
          <a:stretch>
            <a:fillRect/>
          </a:stretch>
        </p:blipFill>
        <p:spPr>
          <a:xfrm>
            <a:off x="1654025" y="606358"/>
            <a:ext cx="5835950" cy="2597283"/>
          </a:xfrm>
        </p:spPr>
      </p:pic>
    </p:spTree>
    <p:extLst>
      <p:ext uri="{BB962C8B-B14F-4D97-AF65-F5344CB8AC3E}">
        <p14:creationId xmlns:p14="http://schemas.microsoft.com/office/powerpoint/2010/main" val="3200683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7B9E-058C-C8D5-0415-913EFEBEEF3B}"/>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5DBFCE02-7A9D-6E99-29D5-F1C97D8CEEE0}"/>
              </a:ext>
            </a:extLst>
          </p:cNvPr>
          <p:cNvPicPr>
            <a:picLocks noGrp="1" noChangeAspect="1"/>
          </p:cNvPicPr>
          <p:nvPr>
            <p:ph idx="1"/>
          </p:nvPr>
        </p:nvPicPr>
        <p:blipFill>
          <a:blip r:embed="rId2"/>
          <a:stretch>
            <a:fillRect/>
          </a:stretch>
        </p:blipFill>
        <p:spPr>
          <a:xfrm>
            <a:off x="1771465" y="624110"/>
            <a:ext cx="6443338" cy="5676106"/>
          </a:xfrm>
          <a:prstGeom prst="rect">
            <a:avLst/>
          </a:prstGeom>
        </p:spPr>
      </p:pic>
    </p:spTree>
    <p:extLst>
      <p:ext uri="{BB962C8B-B14F-4D97-AF65-F5344CB8AC3E}">
        <p14:creationId xmlns:p14="http://schemas.microsoft.com/office/powerpoint/2010/main" val="357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Questions</a:t>
            </a:r>
          </a:p>
        </p:txBody>
      </p:sp>
      <p:sp>
        <p:nvSpPr>
          <p:cNvPr id="3" name="Content Placeholder 2"/>
          <p:cNvSpPr>
            <a:spLocks noGrp="1"/>
          </p:cNvSpPr>
          <p:nvPr>
            <p:ph idx="1"/>
          </p:nvPr>
        </p:nvSpPr>
        <p:spPr/>
        <p:txBody>
          <a:bodyPr/>
          <a:lstStyle/>
          <a:p>
            <a:r>
              <a:rPr dirty="0"/>
              <a:t>Thank you for attending.</a:t>
            </a:r>
          </a:p>
          <a:p>
            <a:r>
              <a:rPr lang="en-GB" dirty="0"/>
              <a:t>A</a:t>
            </a:r>
            <a:r>
              <a:rPr dirty="0" err="1"/>
              <a:t>ny</a:t>
            </a:r>
            <a:r>
              <a:rPr dirty="0"/>
              <a:t> questions</a:t>
            </a:r>
            <a:r>
              <a:rPr lang="en-GB"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32BB-594F-4156-783C-690C343118D2}"/>
              </a:ext>
            </a:extLst>
          </p:cNvPr>
          <p:cNvSpPr>
            <a:spLocks noGrp="1"/>
          </p:cNvSpPr>
          <p:nvPr>
            <p:ph type="title"/>
          </p:nvPr>
        </p:nvSpPr>
        <p:spPr>
          <a:xfrm>
            <a:off x="1299411" y="624110"/>
            <a:ext cx="7575082" cy="1280890"/>
          </a:xfrm>
        </p:spPr>
        <p:txBody>
          <a:bodyPr>
            <a:normAutofit fontScale="90000"/>
          </a:bodyPr>
          <a:lstStyle/>
          <a:p>
            <a:r>
              <a:rPr lang="en-GB" sz="2700" dirty="0"/>
              <a:t>Children are increasingly exposed to harmful content online, including misogynistic attitudes and unhealthy views about relationships. </a:t>
            </a:r>
            <a:br>
              <a:rPr lang="en-GB" sz="2700" dirty="0"/>
            </a:br>
            <a:br>
              <a:rPr lang="en-GB" sz="2700" dirty="0"/>
            </a:br>
            <a:r>
              <a:rPr lang="en-GB" sz="2700" dirty="0"/>
              <a:t>The new guidance supports these challenges and help children to develop positive attitudes. </a:t>
            </a:r>
            <a:br>
              <a:rPr lang="en-GB" sz="2700" dirty="0"/>
            </a:br>
            <a:br>
              <a:rPr lang="en-GB" sz="2700" dirty="0"/>
            </a:br>
            <a:r>
              <a:rPr lang="en-GB" sz="2700" b="1" dirty="0"/>
              <a:t>The new focus is on helping all children identify positive role models and challenge harmful ideas they might encounter online and in real life. </a:t>
            </a:r>
          </a:p>
        </p:txBody>
      </p:sp>
    </p:spTree>
    <p:extLst>
      <p:ext uri="{BB962C8B-B14F-4D97-AF65-F5344CB8AC3E}">
        <p14:creationId xmlns:p14="http://schemas.microsoft.com/office/powerpoint/2010/main" val="73019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Statutory Guidance </a:t>
            </a:r>
            <a:br>
              <a:rPr lang="en-GB" dirty="0"/>
            </a:br>
            <a:r>
              <a:rPr lang="en-GB" dirty="0"/>
              <a:t>- updated for Sept 2026</a:t>
            </a:r>
            <a:endParaRPr dirty="0"/>
          </a:p>
        </p:txBody>
      </p:sp>
      <p:sp>
        <p:nvSpPr>
          <p:cNvPr id="3" name="Content Placeholder 2"/>
          <p:cNvSpPr>
            <a:spLocks noGrp="1"/>
          </p:cNvSpPr>
          <p:nvPr>
            <p:ph idx="1"/>
          </p:nvPr>
        </p:nvSpPr>
        <p:spPr/>
        <p:txBody>
          <a:bodyPr/>
          <a:lstStyle/>
          <a:p>
            <a:r>
              <a:t>• Relationships Education is statutory in primary schools</a:t>
            </a:r>
          </a:p>
          <a:p>
            <a:r>
              <a:t>• Health Education is statutory</a:t>
            </a:r>
          </a:p>
          <a:p>
            <a:r>
              <a:t>• Sex education beyond science is not compulsory</a:t>
            </a:r>
          </a:p>
          <a:p>
            <a:r>
              <a:t>• Schools follow Department for Education guidance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RSE?</a:t>
            </a:r>
          </a:p>
        </p:txBody>
      </p:sp>
      <p:sp>
        <p:nvSpPr>
          <p:cNvPr id="3" name="Content Placeholder 2"/>
          <p:cNvSpPr>
            <a:spLocks noGrp="1"/>
          </p:cNvSpPr>
          <p:nvPr>
            <p:ph idx="1"/>
          </p:nvPr>
        </p:nvSpPr>
        <p:spPr/>
        <p:txBody>
          <a:bodyPr/>
          <a:lstStyle/>
          <a:p>
            <a:r>
              <a:t>• Building healthy friendships</a:t>
            </a:r>
          </a:p>
          <a:p>
            <a:r>
              <a:t>• Respect and kindness</a:t>
            </a:r>
          </a:p>
          <a:p>
            <a:r>
              <a:t>• Personal safety and boundaries</a:t>
            </a:r>
          </a:p>
          <a:p>
            <a:r>
              <a:t>• Understanding emotions</a:t>
            </a:r>
          </a:p>
          <a:p>
            <a:r>
              <a:t>• Learning about growing and changing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Why</a:t>
            </a:r>
            <a:r>
              <a:rPr lang="en-GB" dirty="0"/>
              <a:t> is</a:t>
            </a:r>
            <a:r>
              <a:rPr dirty="0"/>
              <a:t> RSE Important</a:t>
            </a:r>
            <a:r>
              <a:rPr lang="en-GB" dirty="0"/>
              <a:t>?</a:t>
            </a:r>
            <a:endParaRPr dirty="0"/>
          </a:p>
        </p:txBody>
      </p:sp>
      <p:sp>
        <p:nvSpPr>
          <p:cNvPr id="3" name="Content Placeholder 2"/>
          <p:cNvSpPr>
            <a:spLocks noGrp="1"/>
          </p:cNvSpPr>
          <p:nvPr>
            <p:ph idx="1"/>
          </p:nvPr>
        </p:nvSpPr>
        <p:spPr/>
        <p:txBody>
          <a:bodyPr/>
          <a:lstStyle/>
          <a:p>
            <a:r>
              <a:t>• Supports children’s wellbeing</a:t>
            </a:r>
          </a:p>
          <a:p>
            <a:r>
              <a:t>• Helps children stay safe</a:t>
            </a:r>
          </a:p>
          <a:p>
            <a:r>
              <a:t>• Builds respect and empathy</a:t>
            </a:r>
          </a:p>
          <a:p>
            <a:r>
              <a:t>• Prepares children for growing up</a:t>
            </a:r>
          </a:p>
          <a:p>
            <a:r>
              <a:t>• Encourages healthy relationships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Must Be Taught</a:t>
            </a:r>
          </a:p>
        </p:txBody>
      </p:sp>
      <p:sp>
        <p:nvSpPr>
          <p:cNvPr id="3" name="Content Placeholder 2"/>
          <p:cNvSpPr>
            <a:spLocks noGrp="1"/>
          </p:cNvSpPr>
          <p:nvPr>
            <p:ph idx="1"/>
          </p:nvPr>
        </p:nvSpPr>
        <p:spPr/>
        <p:txBody>
          <a:bodyPr/>
          <a:lstStyle/>
          <a:p>
            <a:r>
              <a:t>• Families and caring relationships</a:t>
            </a:r>
          </a:p>
          <a:p>
            <a:r>
              <a:t>• Respectful relationships</a:t>
            </a:r>
          </a:p>
          <a:p>
            <a:r>
              <a:t>• Online relationships</a:t>
            </a:r>
          </a:p>
          <a:p>
            <a:r>
              <a:t>• Being safe</a:t>
            </a:r>
          </a:p>
          <a:p>
            <a:r>
              <a:t>• Physical and mental wellbeing</a:t>
            </a:r>
          </a:p>
          <a:p>
            <a:r>
              <a:t>• Puberty education before secondary school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Parents’ Rights</a:t>
            </a:r>
          </a:p>
        </p:txBody>
      </p:sp>
      <p:sp>
        <p:nvSpPr>
          <p:cNvPr id="3" name="Content Placeholder 2"/>
          <p:cNvSpPr>
            <a:spLocks noGrp="1"/>
          </p:cNvSpPr>
          <p:nvPr>
            <p:ph idx="1"/>
          </p:nvPr>
        </p:nvSpPr>
        <p:spPr/>
        <p:txBody>
          <a:bodyPr/>
          <a:lstStyle/>
          <a:p>
            <a:r>
              <a:t>• View the school RSE policy and curriculum</a:t>
            </a:r>
          </a:p>
          <a:p>
            <a:r>
              <a:t>• Ask questions about teaching</a:t>
            </a:r>
          </a:p>
          <a:p>
            <a:r>
              <a:t>• Discuss concerns with the school</a:t>
            </a:r>
          </a:p>
          <a:p>
            <a:r>
              <a:t>• Request withdrawal from non‑statutory sex education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RSE is Taught</a:t>
            </a:r>
          </a:p>
        </p:txBody>
      </p:sp>
      <p:sp>
        <p:nvSpPr>
          <p:cNvPr id="3" name="Content Placeholder 2"/>
          <p:cNvSpPr>
            <a:spLocks noGrp="1"/>
          </p:cNvSpPr>
          <p:nvPr>
            <p:ph idx="1"/>
          </p:nvPr>
        </p:nvSpPr>
        <p:spPr/>
        <p:txBody>
          <a:bodyPr/>
          <a:lstStyle/>
          <a:p>
            <a:r>
              <a:rPr dirty="0"/>
              <a:t>• Through PSHE lessons</a:t>
            </a:r>
          </a:p>
          <a:p>
            <a:r>
              <a:rPr dirty="0"/>
              <a:t>• Age‑appropriate and progressive</a:t>
            </a:r>
          </a:p>
          <a:p>
            <a:r>
              <a:rPr dirty="0"/>
              <a:t>• Discussion and circle time</a:t>
            </a:r>
          </a:p>
          <a:p>
            <a:r>
              <a:rPr dirty="0"/>
              <a:t>• Stories and scenarios</a:t>
            </a:r>
          </a:p>
          <a:p>
            <a:r>
              <a:rPr dirty="0"/>
              <a:t>• Opportunities for questions</a:t>
            </a:r>
            <a:endParaRPr lang="en-GB" dirty="0"/>
          </a:p>
          <a:p>
            <a:r>
              <a:rPr lang="en-GB" dirty="0"/>
              <a:t>• Taught as whole class, but opportunities for separate question/exploring resources for girls/boys when learning about puberty</a:t>
            </a:r>
          </a:p>
          <a:p>
            <a:pPr>
              <a:buFont typeface="Wingdings" panose="05000000000000000000" pitchFamily="2" charset="2"/>
              <a:buChar char="§"/>
            </a:pPr>
            <a:endParaRPr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4223</TotalTime>
  <Words>670</Words>
  <Application>Microsoft Office PowerPoint</Application>
  <PresentationFormat>On-screen Show (4:3)</PresentationFormat>
  <Paragraphs>119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Wingdings</vt:lpstr>
      <vt:lpstr>Wingdings 3</vt:lpstr>
      <vt:lpstr>Wisp</vt:lpstr>
      <vt:lpstr>Relationships and Sex Education (RSE) at Newnham Croft  8.5.2026</vt:lpstr>
      <vt:lpstr>Purpose of This Session</vt:lpstr>
      <vt:lpstr>Children are increasingly exposed to harmful content online, including misogynistic attitudes and unhealthy views about relationships.   The new guidance supports these challenges and help children to develop positive attitudes.   The new focus is on helping all children identify positive role models and challenge harmful ideas they might encounter online and in real life. </vt:lpstr>
      <vt:lpstr>Statutory Guidance  - updated for Sept 2026</vt:lpstr>
      <vt:lpstr>What is RSE?</vt:lpstr>
      <vt:lpstr>Why is RSE Important?</vt:lpstr>
      <vt:lpstr>What Must Be Taught</vt:lpstr>
      <vt:lpstr>Parents’ Rights</vt:lpstr>
      <vt:lpstr>How RSE is Taught</vt:lpstr>
      <vt:lpstr>Progression Through Primary School</vt:lpstr>
      <vt:lpstr>Reception (EYFS)</vt:lpstr>
      <vt:lpstr>Year 1</vt:lpstr>
      <vt:lpstr>Year 2</vt:lpstr>
      <vt:lpstr>Year 3</vt:lpstr>
      <vt:lpstr>Year 4</vt:lpstr>
      <vt:lpstr>Year 5</vt:lpstr>
      <vt:lpstr>Year 6</vt:lpstr>
      <vt:lpstr>Vocabulary</vt:lpstr>
      <vt:lpstr>Working in Partnership with Parents</vt:lpstr>
      <vt:lpstr>PowerPoint Presentation</vt:lpstr>
      <vt:lpstr>PowerPoint Presentation</vt:lpstr>
      <vt:lpstr>Parent Questionnaire In which year group should we introduce..</vt:lpstr>
      <vt:lpstr>Books</vt:lpstr>
      <vt:lpstr>PowerPoint Presentation</vt:lpstr>
      <vt:lpstr>PowerPoint Presentation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 Turner</dc:creator>
  <cp:keywords/>
  <dc:description>generated using python-pptx</dc:description>
  <cp:lastModifiedBy>Jo Turner</cp:lastModifiedBy>
  <cp:revision>7</cp:revision>
  <dcterms:created xsi:type="dcterms:W3CDTF">2013-01-27T09:14:16Z</dcterms:created>
  <dcterms:modified xsi:type="dcterms:W3CDTF">2026-05-08T12:28:55Z</dcterms:modified>
  <cp:category/>
</cp:coreProperties>
</file>