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2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27"/>
  </p:notesMasterIdLst>
  <p:sldIdLst>
    <p:sldId id="284" r:id="rId3"/>
    <p:sldId id="262" r:id="rId4"/>
    <p:sldId id="257" r:id="rId5"/>
    <p:sldId id="261" r:id="rId6"/>
    <p:sldId id="256" r:id="rId7"/>
    <p:sldId id="258" r:id="rId8"/>
    <p:sldId id="259" r:id="rId9"/>
    <p:sldId id="260" r:id="rId10"/>
    <p:sldId id="264" r:id="rId11"/>
    <p:sldId id="265" r:id="rId12"/>
    <p:sldId id="266" r:id="rId13"/>
    <p:sldId id="273" r:id="rId14"/>
    <p:sldId id="274" r:id="rId15"/>
    <p:sldId id="275" r:id="rId16"/>
    <p:sldId id="269" r:id="rId17"/>
    <p:sldId id="271" r:id="rId18"/>
    <p:sldId id="276" r:id="rId19"/>
    <p:sldId id="277" r:id="rId20"/>
    <p:sldId id="279" r:id="rId21"/>
    <p:sldId id="278" r:id="rId22"/>
    <p:sldId id="267" r:id="rId23"/>
    <p:sldId id="283" r:id="rId24"/>
    <p:sldId id="270" r:id="rId25"/>
    <p:sldId id="281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1244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5-06-18T13:09:24.93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33941FE6-10C9-4D2F-A714-12D48EFDCD38}" emma:medium="tactile" emma:mode="ink">
          <msink:context xmlns:msink="http://schemas.microsoft.com/ink/2010/main" type="writingRegion" rotatedBoundingBox="7735,10622 7750,10622 7750,10637 7735,10637"/>
        </emma:interpretation>
      </emma:emma>
    </inkml:annotationXML>
    <inkml:traceGroup>
      <inkml:annotationXML>
        <emma:emma xmlns:emma="http://www.w3.org/2003/04/emma" version="1.0">
          <emma:interpretation id="{CBFA2034-7241-4E80-93DF-F3D4CDB46016}" emma:medium="tactile" emma:mode="ink">
            <msink:context xmlns:msink="http://schemas.microsoft.com/ink/2010/main" type="paragraph" rotatedBoundingBox="7735,10622 7750,10622 7750,10637 7735,1063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7CE5AFA-1200-4716-BBA6-2FC94EDB67DF}" emma:medium="tactile" emma:mode="ink">
              <msink:context xmlns:msink="http://schemas.microsoft.com/ink/2010/main" type="line" rotatedBoundingBox="7735,10622 7750,10622 7750,10637 7735,10637"/>
            </emma:interpretation>
          </emma:emma>
        </inkml:annotationXML>
        <inkml:traceGroup>
          <inkml:annotationXML>
            <emma:emma xmlns:emma="http://www.w3.org/2003/04/emma" version="1.0">
              <emma:interpretation id="{9F304CD3-F520-4497-A409-7FF0BE4148B5}" emma:medium="tactile" emma:mode="ink">
                <msink:context xmlns:msink="http://schemas.microsoft.com/ink/2010/main" type="inkWord" rotatedBoundingBox="7735,10622 7750,10622 7750,10637 7735,10637"/>
              </emma:interpretation>
              <emma:one-of disjunction-type="recognition" id="oneOf0">
                <emma:interpretation id="interp0" emma:lang="en-GB" emma:confidence="0">
                  <emma:literal>+</emma:literal>
                </emma:interpretation>
                <emma:interpretation id="interp1" emma:lang="en-GB" emma:confidence="0">
                  <emma:literal>~</emma:literal>
                </emma:interpretation>
                <emma:interpretation id="interp2" emma:lang="en-GB" emma:confidence="0">
                  <emma:literal>!</emma:literal>
                </emma:interpretation>
                <emma:interpretation id="interp3" emma:lang="en-GB" emma:confidence="0">
                  <emma:literal>f</emma:literal>
                </emma:interpretation>
                <emma:interpretation id="interp4" emma:lang="en-GB" emma:confidence="0">
                  <emma:literal>.</emma:literal>
                </emma:interpretation>
              </emma:one-of>
            </emma:emma>
          </inkml:annotationXML>
          <inkml:trace contextRef="#ctx0" brushRef="#br0">0 0</inkml:trace>
          <inkml:trace contextRef="#ctx0" brushRef="#br0" timeOffset="-390.0075">0 0</inkml:trace>
        </inkml:traceGroup>
      </inkml:traceGroup>
    </inkml:traceGroup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5-06-18T13:23:30.23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0EB5EF0B-073E-41C7-AB37-BDA255B5F9A4}" emma:medium="tactile" emma:mode="ink">
          <msink:context xmlns:msink="http://schemas.microsoft.com/ink/2010/main" type="writingRegion" rotatedBoundingBox="22551,5619 22566,5619 22566,5634 22551,5634"/>
        </emma:interpretation>
      </emma:emma>
    </inkml:annotationXML>
    <inkml:traceGroup>
      <inkml:annotationXML>
        <emma:emma xmlns:emma="http://www.w3.org/2003/04/emma" version="1.0">
          <emma:interpretation id="{FB694E6F-3359-4E22-841C-A3E491D4C3B8}" emma:medium="tactile" emma:mode="ink">
            <msink:context xmlns:msink="http://schemas.microsoft.com/ink/2010/main" type="paragraph" rotatedBoundingBox="22551,5619 22566,5619 22566,5634 22551,563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77D9269-251C-4B70-A565-D4F5C0BCC2CE}" emma:medium="tactile" emma:mode="ink">
              <msink:context xmlns:msink="http://schemas.microsoft.com/ink/2010/main" type="line" rotatedBoundingBox="22551,5619 22566,5619 22566,5634 22551,5634"/>
            </emma:interpretation>
          </emma:emma>
        </inkml:annotationXML>
        <inkml:traceGroup>
          <inkml:annotationXML>
            <emma:emma xmlns:emma="http://www.w3.org/2003/04/emma" version="1.0">
              <emma:interpretation id="{019197C6-9A7D-43FE-99B0-575E36885937}" emma:medium="tactile" emma:mode="ink">
                <msink:context xmlns:msink="http://schemas.microsoft.com/ink/2010/main" type="inkWord" rotatedBoundingBox="22551,5619 22566,5619 22566,5634 22551,5634"/>
              </emma:interpretation>
            </emma:emma>
          </inkml:annotationXML>
          <inkml:trace contextRef="#ctx0" brushRef="#br0">0 0,'0'0</inkml:trace>
        </inkml:traceGroup>
      </inkml:traceGroup>
    </inkml:traceGroup>
  </inkml:traceGroup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5-06-18T13:23:31.27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536E78E6-BD83-43E5-A055-808C49D0ECA5}" emma:medium="tactile" emma:mode="ink">
          <msink:context xmlns:msink="http://schemas.microsoft.com/ink/2010/main" type="writingRegion" rotatedBoundingBox="21127,18511 21166,18511 21166,18588 21127,18588"/>
        </emma:interpretation>
      </emma:emma>
    </inkml:annotationXML>
    <inkml:traceGroup>
      <inkml:annotationXML>
        <emma:emma xmlns:emma="http://www.w3.org/2003/04/emma" version="1.0">
          <emma:interpretation id="{3BDFB4A2-2CDA-42DA-B4F6-D0C83FFD40B4}" emma:medium="tactile" emma:mode="ink">
            <msink:context xmlns:msink="http://schemas.microsoft.com/ink/2010/main" type="paragraph" rotatedBoundingBox="21127,18511 21166,18511 21166,18588 21127,1858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C143CAB-46F5-4BC4-997C-EE51A3D6ABEE}" emma:medium="tactile" emma:mode="ink">
              <msink:context xmlns:msink="http://schemas.microsoft.com/ink/2010/main" type="line" rotatedBoundingBox="21127,18511 21166,18511 21166,18588 21127,18588"/>
            </emma:interpretation>
          </emma:emma>
        </inkml:annotationXML>
        <inkml:traceGroup>
          <inkml:annotationXML>
            <emma:emma xmlns:emma="http://www.w3.org/2003/04/emma" version="1.0">
              <emma:interpretation id="{E7A69FDA-A645-4B80-827F-52630CFE4049}" emma:medium="tactile" emma:mode="ink">
                <msink:context xmlns:msink="http://schemas.microsoft.com/ink/2010/main" type="inkWord" rotatedBoundingBox="21127,18511 21166,18511 21166,18588 21127,18588"/>
              </emma:interpretation>
            </emma:emma>
          </inkml:annotationXML>
          <inkml:trace contextRef="#ctx0" brushRef="#br0">0 77,'0'-39,"39"1</inkml:trace>
        </inkml:traceGroup>
      </inkml:traceGroup>
    </inkml:traceGroup>
  </inkml:traceGroup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5-06-18T13:23:32.46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5-06-18T13:23:33.27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5-06-18T13:09:25.51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1C40C4DD-E759-4443-8ED5-A9D61E9B73AD}" emma:medium="tactile" emma:mode="ink">
          <msink:context xmlns:msink="http://schemas.microsoft.com/ink/2010/main" type="writingRegion" rotatedBoundingBox="4772,7658 4849,7658 4849,7774 4772,7774"/>
        </emma:interpretation>
      </emma:emma>
    </inkml:annotationXML>
    <inkml:traceGroup>
      <inkml:annotationXML>
        <emma:emma xmlns:emma="http://www.w3.org/2003/04/emma" version="1.0">
          <emma:interpretation id="{922204D3-7C8D-498F-9482-040F5D43F082}" emma:medium="tactile" emma:mode="ink">
            <msink:context xmlns:msink="http://schemas.microsoft.com/ink/2010/main" type="paragraph" rotatedBoundingBox="4772,7658 4849,7658 4849,7774 4772,777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9961962-9737-4C2E-A500-5998C98CD1E9}" emma:medium="tactile" emma:mode="ink">
              <msink:context xmlns:msink="http://schemas.microsoft.com/ink/2010/main" type="line" rotatedBoundingBox="4772,7658 4849,7658 4849,7774 4772,7774"/>
            </emma:interpretation>
          </emma:emma>
        </inkml:annotationXML>
        <inkml:traceGroup>
          <inkml:annotationXML>
            <emma:emma xmlns:emma="http://www.w3.org/2003/04/emma" version="1.0">
              <emma:interpretation id="{AA886620-57AA-40E3-8A2A-ECCA37B1D411}" emma:medium="tactile" emma:mode="ink">
                <msink:context xmlns:msink="http://schemas.microsoft.com/ink/2010/main" type="inkWord" rotatedBoundingBox="4772,7658 4849,7658 4849,7774 4772,7774"/>
              </emma:interpretation>
              <emma:one-of disjunction-type="recognition" id="oneOf0">
                <emma:interpretation id="interp0" emma:lang="en-GB" emma:confidence="0">
                  <emma:literal>r</emma:literal>
                </emma:interpretation>
                <emma:interpretation id="interp1" emma:lang="en-GB" emma:confidence="0">
                  <emma:literal>/</emma:literal>
                </emma:interpretation>
                <emma:interpretation id="interp2" emma:lang="en-GB" emma:confidence="0">
                  <emma:literal>.</emma:literal>
                </emma:interpretation>
                <emma:interpretation id="interp3" emma:lang="en-GB" emma:confidence="0">
                  <emma:literal>\</emma:literal>
                </emma:interpretation>
                <emma:interpretation id="interp4" emma:lang="en-GB" emma:confidence="0">
                  <emma:literal>f</emma:literal>
                </emma:interpretation>
              </emma:one-of>
            </emma:emma>
          </inkml:annotationXML>
          <inkml:trace contextRef="#ctx0" brushRef="#br0">0 116,'0'-39,"39"1,-39-1,38 39</inkml:trace>
        </inkml:traceGroup>
      </inkml:traceGroup>
    </inkml:traceGroup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5-06-18T13:23:25.47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3DA721A6-AE7A-4120-9123-7DC2F4B73EFF}" emma:medium="tactile" emma:mode="ink">
          <msink:context xmlns:msink="http://schemas.microsoft.com/ink/2010/main" type="inkDrawing" rotatedBoundingBox="6811,7195 6965,7235 6960,7253 6806,7213" semanticType="callout" shapeName="Other">
            <msink:sourceLink direction="with" ref="{3F6B566C-05A5-47EE-B6FE-CA61A77AF449}"/>
          </msink:context>
        </emma:interpretation>
      </emma:emma>
    </inkml:annotationXML>
    <inkml:trace contextRef="#ctx0" brushRef="#br0">39-1309,'77'39,"0"-39</inkml:trace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5-06-18T13:23:23.49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C9BD4735-0394-4BB7-AF99-2A9436F9301F}" emma:medium="tactile" emma:mode="ink">
          <msink:context xmlns:msink="http://schemas.microsoft.com/ink/2010/main" type="writingRegion" rotatedBoundingBox="3848,7273 3886,7273 3886,7288 3848,7288"/>
        </emma:interpretation>
      </emma:emma>
    </inkml:annotationXML>
    <inkml:traceGroup>
      <inkml:annotationXML>
        <emma:emma xmlns:emma="http://www.w3.org/2003/04/emma" version="1.0">
          <emma:interpretation id="{E49761A1-2FBB-4AE9-9A5B-DF42EA3AD412}" emma:medium="tactile" emma:mode="ink">
            <msink:context xmlns:msink="http://schemas.microsoft.com/ink/2010/main" type="paragraph" rotatedBoundingBox="3848,7273 3886,7273 3886,7288 3848,728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133E31F-3481-46FE-9612-30C3E86D638A}" emma:medium="tactile" emma:mode="ink">
              <msink:context xmlns:msink="http://schemas.microsoft.com/ink/2010/main" type="line" rotatedBoundingBox="3848,7273 3886,7273 3886,7288 3848,7288"/>
            </emma:interpretation>
          </emma:emma>
        </inkml:annotationXML>
        <inkml:traceGroup>
          <inkml:annotationXML>
            <emma:emma xmlns:emma="http://www.w3.org/2003/04/emma" version="1.0">
              <emma:interpretation id="{AEC160B3-E989-4B51-831B-F5E8E574CF8D}" emma:medium="tactile" emma:mode="ink">
                <msink:context xmlns:msink="http://schemas.microsoft.com/ink/2010/main" type="inkWord" rotatedBoundingBox="3848,7273 3886,7273 3886,7288 3848,7288"/>
              </emma:interpretation>
              <emma:one-of disjunction-type="recognition" id="oneOf0">
                <emma:interpretation id="interp0" emma:lang="en-GB" emma:confidence="0">
                  <emma:literal>-</emma:literal>
                </emma:interpretation>
                <emma:interpretation id="interp1" emma:lang="en-GB" emma:confidence="0">
                  <emma:literal>_</emma:literal>
                </emma:interpretation>
                <emma:interpretation id="interp2" emma:lang="en-GB" emma:confidence="0">
                  <emma:literal>.</emma:literal>
                </emma:interpretation>
                <emma:interpretation id="interp3" emma:lang="en-GB" emma:confidence="0">
                  <emma:literal>=</emma:literal>
                </emma:interpretation>
                <emma:interpretation id="interp4" emma:lang="en-GB" emma:confidence="0">
                  <emma:literal>~</emma:literal>
                </emma:interpretation>
              </emma:one-of>
            </emma:emma>
          </inkml:annotationXML>
          <inkml:trace contextRef="#ctx0" brushRef="#br0">0 0,'38'0</inkml:trace>
        </inkml:traceGroup>
      </inkml:traceGroup>
    </inkml:traceGroup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5-06-18T13:23:26.61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3F6B566C-05A5-47EE-B6FE-CA61A77AF449}" emma:medium="tactile" emma:mode="ink">
          <msink:context xmlns:msink="http://schemas.microsoft.com/ink/2010/main" type="inkDrawing" rotatedBoundingBox="6234,7427 6249,7427 6249,7442 6234,7442" shapeName="Other">
            <msink:destinationLink direction="with" ref="{3DA721A6-AE7A-4120-9123-7DC2F4B73EFF}"/>
          </msink:context>
        </emma:interpretation>
      </emma:emma>
    </inkml:annotationXML>
    <inkml:trace contextRef="#ctx0" brushRef="#br0">0 0,'0'0</inkml:trace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5-06-18T13:23:27.39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B98EBBEF-6D0F-406D-B18E-4A8B46A12A61}" emma:medium="tactile" emma:mode="ink">
          <msink:context xmlns:msink="http://schemas.microsoft.com/ink/2010/main" type="inkDrawing" rotatedBoundingBox="7927,8043 7942,8043 7942,8058 7927,8058" shapeName="Other"/>
        </emma:interpretation>
      </emma:emma>
    </inkml:annotationXML>
    <inkml:trace contextRef="#ctx0" brushRef="#br0">0 0</inkml:trace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5-06-18T13:23:24.30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C57FBFED-F29B-46DC-8909-E3212FB5E135}" emma:medium="tactile" emma:mode="ink">
          <msink:context xmlns:msink="http://schemas.microsoft.com/ink/2010/main" type="inkDrawing" rotatedBoundingBox="6772,8505 6787,8505 6787,8520 6772,8520" shapeName="Other"/>
        </emma:interpretation>
      </emma:emma>
    </inkml:annotationXML>
    <inkml:trace contextRef="#ctx0" brushRef="#br0">0 0</inkml:trace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5-06-18T13:23:28.37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90DB0F39-530C-463A-8AE1-800A77939D34}" emma:medium="tactile" emma:mode="ink">
          <msink:context xmlns:msink="http://schemas.microsoft.com/ink/2010/main" type="writingRegion" rotatedBoundingBox="19973,12969 20219,12969 20219,14316 19973,14316"/>
        </emma:interpretation>
      </emma:emma>
    </inkml:annotationXML>
    <inkml:traceGroup>
      <inkml:annotationXML>
        <emma:emma xmlns:emma="http://www.w3.org/2003/04/emma" version="1.0">
          <emma:interpretation id="{2A080942-76F3-44C9-9418-A71651434F63}" emma:medium="tactile" emma:mode="ink">
            <msink:context xmlns:msink="http://schemas.microsoft.com/ink/2010/main" type="paragraph" rotatedBoundingBox="19973,12969 20219,12969 20219,14316 19973,1431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6E7F46D-0A5E-43A2-ADE4-E914A7079984}" emma:medium="tactile" emma:mode="ink">
              <msink:context xmlns:msink="http://schemas.microsoft.com/ink/2010/main" type="line" rotatedBoundingBox="19973,12969 20219,12969 20219,14316 19973,14316"/>
            </emma:interpretation>
          </emma:emma>
        </inkml:annotationXML>
        <inkml:traceGroup>
          <inkml:annotationXML>
            <emma:emma xmlns:emma="http://www.w3.org/2003/04/emma" version="1.0">
              <emma:interpretation id="{097E3B4A-EC25-4F78-B547-C3ADFE1FF1B0}" emma:medium="tactile" emma:mode="ink">
                <msink:context xmlns:msink="http://schemas.microsoft.com/ink/2010/main" type="inkWord" rotatedBoundingBox="19973,12969 20219,12969 20219,14316 19973,14316"/>
              </emma:interpretation>
              <emma:one-of disjunction-type="recognition" id="oneOf0">
                <emma:interpretation id="interp0" emma:lang="en-GB" emma:confidence="0">
                  <emma:literal>o:</emma:literal>
                </emma:interpretation>
                <emma:interpretation id="interp1" emma:lang="en-GB" emma:confidence="0">
                  <emma:literal>t:</emma:literal>
                </emma:interpretation>
                <emma:interpretation id="interp2" emma:lang="en-GB" emma:confidence="0">
                  <emma:literal>a:</emma:literal>
                </emma:interpretation>
                <emma:interpretation id="interp3" emma:lang="en-GB" emma:confidence="0">
                  <emma:literal>I:</emma:literal>
                </emma:interpretation>
                <emma:interpretation id="interp4" emma:lang="en-GB" emma:confidence="0">
                  <emma:literal>..</emma:literal>
                </emma:interpretation>
              </emma:one-of>
            </emma:emma>
          </inkml:annotationXML>
          <inkml:trace contextRef="#ctx0" brushRef="#br0">0 38,'0'-673,"-231"673,231-333,0-8</inkml:trace>
          <inkml:trace contextRef="#ctx0" brushRef="#br0" timeOffset="344.1934">-231-1309</inkml:trace>
          <inkml:trace contextRef="#ctx0" brushRef="#br0" timeOffset="343.1934">-231-1309</inkml:trace>
          <inkml:trace contextRef="#ctx0" brushRef="#br0">0 38,'0'-673,"-231"673,231-333,0-8</inkml:trace>
        </inkml:traceGroup>
      </inkml:traceGroup>
    </inkml:traceGroup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5-06-18T13:23:31.99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0,'77'0,"-77"0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A281FC-CF77-42FE-B868-27C792C59178}" type="datetimeFigureOut">
              <a:rPr lang="en-GB" smtClean="0"/>
              <a:t>24/09/2024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5F9EB0-3170-421D-B301-21BAD7FAFA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8487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F9EB0-3170-421D-B301-21BAD7FAFA0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12613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F9EB0-3170-421D-B301-21BAD7FAFA0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17066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Quite a big difference to how reading</a:t>
            </a:r>
            <a:r>
              <a:rPr lang="en-US" baseline="0" dirty="0"/>
              <a:t> was previously taught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DB3E8-4E0D-3A45-B2D1-C595BE25A73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8059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Children will</a:t>
            </a:r>
            <a:r>
              <a:rPr lang="en-US" baseline="0" dirty="0"/>
              <a:t> </a:t>
            </a:r>
            <a:r>
              <a:rPr lang="en-US" dirty="0"/>
              <a:t>not be changing book multiple times a week as previously</a:t>
            </a:r>
          </a:p>
          <a:p>
            <a:r>
              <a:rPr lang="en-US" dirty="0"/>
              <a:t>Reading groups will be set up so you will be notified</a:t>
            </a:r>
            <a:r>
              <a:rPr lang="en-US" baseline="0" dirty="0"/>
              <a:t> of when your book will be sent home/ need to be back in school</a:t>
            </a:r>
          </a:p>
          <a:p>
            <a:r>
              <a:rPr lang="en-US" baseline="0" dirty="0"/>
              <a:t>Groups will change!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DB3E8-4E0D-3A45-B2D1-C595BE25A73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525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2B559173-ABF0-40C2-8D1F-8ED18072BCDE}" type="datetimeFigureOut">
              <a:rPr lang="en-GB" smtClean="0"/>
              <a:t>24/09/2024</a:t>
            </a:fld>
            <a:endParaRPr lang="en-GB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BD75D60-E527-44D2-9D88-85E087C83A34}" type="slidenum">
              <a:rPr lang="en-GB" smtClean="0"/>
              <a:t>‹#›</a:t>
            </a:fld>
            <a:endParaRPr lang="en-GB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59173-ABF0-40C2-8D1F-8ED18072BCDE}" type="datetimeFigureOut">
              <a:rPr lang="en-GB" smtClean="0"/>
              <a:t>24/09/2024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75D60-E527-44D2-9D88-85E087C83A3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59173-ABF0-40C2-8D1F-8ED18072BCDE}" type="datetimeFigureOut">
              <a:rPr lang="en-GB" smtClean="0"/>
              <a:t>24/09/2024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75D60-E527-44D2-9D88-85E087C83A3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E6D1A-1E8D-4042-89B2-08E892544A46}" type="datetime1">
              <a:rPr lang="en-GB" smtClean="0"/>
              <a:t>24/09/2024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1F87D-E4EC-3E46-B207-AD5994DC7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7047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C34DE-534C-A843-A1EC-74F404D34279}" type="datetime1">
              <a:rPr lang="en-GB" smtClean="0"/>
              <a:t>24/09/2024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1F87D-E4EC-3E46-B207-AD5994DC7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8437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75DD6-32C6-D54E-AE2F-60B675C5FEEB}" type="datetime1">
              <a:rPr lang="en-GB" smtClean="0"/>
              <a:t>24/09/2024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1F87D-E4EC-3E46-B207-AD5994DC7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0303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8AFA3-B005-EF42-AA00-22DD50436501}" type="datetime1">
              <a:rPr lang="en-GB" smtClean="0"/>
              <a:t>24/09/2024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1F87D-E4EC-3E46-B207-AD5994DC7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9189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77C9C-B660-E242-97D7-50113EB8A11D}" type="datetime1">
              <a:rPr lang="en-GB" smtClean="0"/>
              <a:t>24/09/2024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1F87D-E4EC-3E46-B207-AD5994DC7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7135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0EDB6-5ACD-9447-97DA-FCF5C75BDE39}" type="datetime1">
              <a:rPr lang="en-GB" smtClean="0"/>
              <a:t>24/09/2024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1F87D-E4EC-3E46-B207-AD5994DC7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410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A4E12-C773-3648-AC7A-7F5175600727}" type="datetime1">
              <a:rPr lang="en-GB" smtClean="0"/>
              <a:t>24/09/2024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1F87D-E4EC-3E46-B207-AD5994DC7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6638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DEF8C-55D3-B444-8B8F-CCACCCBA45DB}" type="datetime1">
              <a:rPr lang="en-GB" smtClean="0"/>
              <a:t>24/09/2024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1F87D-E4EC-3E46-B207-AD5994DC7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996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59173-ABF0-40C2-8D1F-8ED18072BCDE}" type="datetimeFigureOut">
              <a:rPr lang="en-GB" smtClean="0"/>
              <a:t>24/09/2024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75D60-E527-44D2-9D88-85E087C83A3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72886-D98A-F549-BEF0-9B04D260949E}" type="datetime1">
              <a:rPr lang="en-GB" smtClean="0"/>
              <a:t>24/09/2024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1F87D-E4EC-3E46-B207-AD5994DC7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5434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B2E68-CFEA-C845-B1FB-F396DD92B2D0}" type="datetime1">
              <a:rPr lang="en-GB" smtClean="0"/>
              <a:t>24/09/2024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1F87D-E4EC-3E46-B207-AD5994DC7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838302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B2E68-CFEA-C845-B1FB-F396DD92B2D0}" type="datetime1">
              <a:rPr lang="en-GB" smtClean="0"/>
              <a:t>24/09/2024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1F87D-E4EC-3E46-B207-AD5994DC7E3F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87680308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B2E68-CFEA-C845-B1FB-F396DD92B2D0}" type="datetime1">
              <a:rPr lang="en-GB" smtClean="0"/>
              <a:t>24/09/2024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1F87D-E4EC-3E46-B207-AD5994DC7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0777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B2E68-CFEA-C845-B1FB-F396DD92B2D0}" type="datetime1">
              <a:rPr lang="en-GB" smtClean="0"/>
              <a:t>24/09/2024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1F87D-E4EC-3E46-B207-AD5994DC7E3F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54209120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B2E68-CFEA-C845-B1FB-F396DD92B2D0}" type="datetime1">
              <a:rPr lang="en-GB" smtClean="0"/>
              <a:t>24/09/2024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1F87D-E4EC-3E46-B207-AD5994DC7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034001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73C27-B8F7-724F-B384-CBFBE0D0E272}" type="datetime1">
              <a:rPr lang="en-GB" smtClean="0"/>
              <a:t>24/09/2024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1F87D-E4EC-3E46-B207-AD5994DC7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1177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D1EB6-125F-B749-B023-F86BD3BE0479}" type="datetime1">
              <a:rPr lang="en-GB" smtClean="0"/>
              <a:t>24/09/2024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1F87D-E4EC-3E46-B207-AD5994DC7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846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59173-ABF0-40C2-8D1F-8ED18072BCDE}" type="datetimeFigureOut">
              <a:rPr lang="en-GB" smtClean="0"/>
              <a:t>24/09/2024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75D60-E527-44D2-9D88-85E087C83A3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59173-ABF0-40C2-8D1F-8ED18072BCDE}" type="datetimeFigureOut">
              <a:rPr lang="en-GB" smtClean="0"/>
              <a:t>24/09/2024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75D60-E527-44D2-9D88-85E087C83A34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59173-ABF0-40C2-8D1F-8ED18072BCDE}" type="datetimeFigureOut">
              <a:rPr lang="en-GB" smtClean="0"/>
              <a:t>24/09/2024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75D60-E527-44D2-9D88-85E087C83A3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59173-ABF0-40C2-8D1F-8ED18072BCDE}" type="datetimeFigureOut">
              <a:rPr lang="en-GB" smtClean="0"/>
              <a:t>24/09/2024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75D60-E527-44D2-9D88-85E087C83A3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59173-ABF0-40C2-8D1F-8ED18072BCDE}" type="datetimeFigureOut">
              <a:rPr lang="en-GB" smtClean="0"/>
              <a:t>24/09/2024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75D60-E527-44D2-9D88-85E087C83A3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59173-ABF0-40C2-8D1F-8ED18072BCDE}" type="datetimeFigureOut">
              <a:rPr lang="en-GB" smtClean="0"/>
              <a:t>24/09/2024</a:t>
            </a:fld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75D60-E527-44D2-9D88-85E087C83A34}" type="slidenum">
              <a:rPr lang="en-GB" smtClean="0"/>
              <a:t>‹#›</a:t>
            </a:fld>
            <a:endParaRPr lang="en-GB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59173-ABF0-40C2-8D1F-8ED18072BCDE}" type="datetimeFigureOut">
              <a:rPr lang="en-GB" smtClean="0"/>
              <a:t>24/09/2024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75D60-E527-44D2-9D88-85E087C83A3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2B559173-ABF0-40C2-8D1F-8ED18072BCDE}" type="datetimeFigureOut">
              <a:rPr lang="en-GB" smtClean="0"/>
              <a:t>24/09/2024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FBD75D60-E527-44D2-9D88-85E087C83A34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B2E68-CFEA-C845-B1FB-F396DD92B2D0}" type="datetime1">
              <a:rPr lang="en-GB" smtClean="0"/>
              <a:t>24/09/2024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DC1F87D-E4EC-3E46-B207-AD5994DC7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386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ittlewandlelettersandsounds.org.uk/resources/for-parents" TargetMode="Externa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2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g"/><Relationship Id="rId5" Type="http://schemas.openxmlformats.org/officeDocument/2006/relationships/image" Target="../media/image39.jpg"/><Relationship Id="rId4" Type="http://schemas.openxmlformats.org/officeDocument/2006/relationships/image" Target="../media/image38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emf"/><Relationship Id="rId7" Type="http://schemas.openxmlformats.org/officeDocument/2006/relationships/image" Target="../media/image10.jpe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2.emf"/><Relationship Id="rId4" Type="http://schemas.openxmlformats.org/officeDocument/2006/relationships/customXml" Target="../ink/ink2.xml"/><Relationship Id="rId9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13" Type="http://schemas.openxmlformats.org/officeDocument/2006/relationships/customXml" Target="../ink/ink8.xml"/><Relationship Id="rId18" Type="http://schemas.openxmlformats.org/officeDocument/2006/relationships/image" Target="../media/image18.emf"/><Relationship Id="rId26" Type="http://schemas.openxmlformats.org/officeDocument/2006/relationships/image" Target="../media/image11.png"/><Relationship Id="rId3" Type="http://schemas.openxmlformats.org/officeDocument/2006/relationships/customXml" Target="../ink/ink3.xml"/><Relationship Id="rId21" Type="http://schemas.openxmlformats.org/officeDocument/2006/relationships/customXml" Target="../ink/ink12.xml"/><Relationship Id="rId7" Type="http://schemas.openxmlformats.org/officeDocument/2006/relationships/customXml" Target="../ink/ink5.xml"/><Relationship Id="rId12" Type="http://schemas.openxmlformats.org/officeDocument/2006/relationships/image" Target="../media/image15.emf"/><Relationship Id="rId17" Type="http://schemas.openxmlformats.org/officeDocument/2006/relationships/customXml" Target="../ink/ink10.xml"/><Relationship Id="rId25" Type="http://schemas.openxmlformats.org/officeDocument/2006/relationships/image" Target="../media/image15.jpeg"/><Relationship Id="rId2" Type="http://schemas.openxmlformats.org/officeDocument/2006/relationships/image" Target="../media/image14.jpeg"/><Relationship Id="rId16" Type="http://schemas.openxmlformats.org/officeDocument/2006/relationships/image" Target="../media/image17.emf"/><Relationship Id="rId20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emf"/><Relationship Id="rId11" Type="http://schemas.openxmlformats.org/officeDocument/2006/relationships/customXml" Target="../ink/ink7.xml"/><Relationship Id="rId24" Type="http://schemas.openxmlformats.org/officeDocument/2006/relationships/image" Target="../media/image21.emf"/><Relationship Id="rId5" Type="http://schemas.openxmlformats.org/officeDocument/2006/relationships/customXml" Target="../ink/ink4.xml"/><Relationship Id="rId15" Type="http://schemas.openxmlformats.org/officeDocument/2006/relationships/customXml" Target="../ink/ink9.xml"/><Relationship Id="rId23" Type="http://schemas.openxmlformats.org/officeDocument/2006/relationships/customXml" Target="../ink/ink13.xml"/><Relationship Id="rId10" Type="http://schemas.openxmlformats.org/officeDocument/2006/relationships/image" Target="../media/image14.emf"/><Relationship Id="rId19" Type="http://schemas.openxmlformats.org/officeDocument/2006/relationships/customXml" Target="../ink/ink11.xml"/><Relationship Id="rId4" Type="http://schemas.openxmlformats.org/officeDocument/2006/relationships/image" Target="../media/image11.emf"/><Relationship Id="rId9" Type="http://schemas.openxmlformats.org/officeDocument/2006/relationships/customXml" Target="../ink/ink6.xml"/><Relationship Id="rId14" Type="http://schemas.openxmlformats.org/officeDocument/2006/relationships/image" Target="../media/image16.emf"/><Relationship Id="rId22" Type="http://schemas.openxmlformats.org/officeDocument/2006/relationships/image" Target="../media/image20.emf"/><Relationship Id="rId27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6" y="986772"/>
            <a:ext cx="7128792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 smtClean="0"/>
              <a:t>Welcome to the Early Years Workshop</a:t>
            </a:r>
            <a:endParaRPr lang="en-GB" b="1" dirty="0"/>
          </a:p>
        </p:txBody>
      </p:sp>
      <p:pic>
        <p:nvPicPr>
          <p:cNvPr id="1026" name="Picture 2" descr="E:\DCIM\109_FUJI\DSCF968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823" y="2276872"/>
            <a:ext cx="7668344" cy="4313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227564"/>
            <a:ext cx="1584176" cy="1330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8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6679" y="1062188"/>
            <a:ext cx="7024744" cy="11430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4716016" y="-28241"/>
            <a:ext cx="34885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b="1" dirty="0"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RECEPTION TIMETABLE Autumn </a:t>
            </a:r>
            <a:r>
              <a:rPr lang="en-GB" altLang="en-US" b="1" dirty="0" smtClean="0"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2024</a:t>
            </a:r>
            <a:endParaRPr lang="en-GB" altLang="en-US" sz="700" dirty="0">
              <a:latin typeface="Gill Sans MT" panose="020B05020201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736553"/>
            <a:ext cx="8928992" cy="4967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85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Class Dojo</a:t>
            </a:r>
            <a:endParaRPr lang="en-GB" dirty="0"/>
          </a:p>
        </p:txBody>
      </p:sp>
      <p:pic>
        <p:nvPicPr>
          <p:cNvPr id="2050" name="Picture 2" descr="https://tse4.mm.bing.net/th?id=OIP.-f7_rqXMQl8ntBnTmUZZPwHaHa&amp;pid=Api&amp;P=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77319" y="2324100"/>
            <a:ext cx="3508375" cy="350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0902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CF7AA2-090B-4178-B703-3E964E6D6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1720" y="487363"/>
            <a:ext cx="7024744" cy="1143000"/>
          </a:xfrm>
        </p:spPr>
        <p:txBody>
          <a:bodyPr/>
          <a:lstStyle/>
          <a:p>
            <a:r>
              <a:rPr lang="en-GB" dirty="0">
                <a:latin typeface="Century Gothic" panose="020B0502020202020204" pitchFamily="34" charset="0"/>
              </a:rPr>
              <a:t>Did you know?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508E57-03E5-4E82-855D-7E89409D70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1630363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>
                <a:latin typeface="Century Gothic" panose="020B0502020202020204" pitchFamily="34" charset="0"/>
              </a:rPr>
              <a:t>The English language has:-</a:t>
            </a:r>
          </a:p>
          <a:p>
            <a:endParaRPr lang="en-GB" dirty="0">
              <a:latin typeface="Century Gothic" panose="020B0502020202020204" pitchFamily="34" charset="0"/>
            </a:endParaRPr>
          </a:p>
          <a:p>
            <a:r>
              <a:rPr lang="en-GB" sz="2400" dirty="0">
                <a:latin typeface="Century Gothic" panose="020B0502020202020204" pitchFamily="34" charset="0"/>
              </a:rPr>
              <a:t>26 letters</a:t>
            </a:r>
          </a:p>
          <a:p>
            <a:endParaRPr lang="en-GB" sz="2400" dirty="0">
              <a:latin typeface="Century Gothic" panose="020B0502020202020204" pitchFamily="34" charset="0"/>
            </a:endParaRPr>
          </a:p>
          <a:p>
            <a:r>
              <a:rPr lang="en-GB" sz="2400" dirty="0">
                <a:latin typeface="Century Gothic" panose="020B0502020202020204" pitchFamily="34" charset="0"/>
              </a:rPr>
              <a:t>44 sounds</a:t>
            </a:r>
          </a:p>
          <a:p>
            <a:pPr marL="0" indent="0">
              <a:buNone/>
            </a:pPr>
            <a:endParaRPr lang="en-GB" sz="2400" dirty="0">
              <a:latin typeface="Century Gothic" panose="020B0502020202020204" pitchFamily="34" charset="0"/>
            </a:endParaRPr>
          </a:p>
          <a:p>
            <a:r>
              <a:rPr lang="en-GB" sz="2400" dirty="0">
                <a:latin typeface="Century Gothic" panose="020B0502020202020204" pitchFamily="34" charset="0"/>
              </a:rPr>
              <a:t>Over 100 different ways to </a:t>
            </a:r>
            <a:r>
              <a:rPr lang="en-GB" sz="2400" dirty="0" smtClean="0">
                <a:latin typeface="Century Gothic" panose="020B0502020202020204" pitchFamily="34" charset="0"/>
              </a:rPr>
              <a:t>spell </a:t>
            </a:r>
            <a:r>
              <a:rPr lang="en-GB" sz="2400" dirty="0">
                <a:latin typeface="Century Gothic" panose="020B0502020202020204" pitchFamily="34" charset="0"/>
              </a:rPr>
              <a:t>those sounds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5DD9C4-A5D2-44C0-9984-376329EDCF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2510" y="2344101"/>
            <a:ext cx="2146050" cy="16691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A2F0606-200B-4B0D-AC1E-016863B385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4228" y="4805573"/>
            <a:ext cx="2182572" cy="1651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435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0ECB9-2358-4019-AEB6-0225A5490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Century Gothic" panose="020B0502020202020204" pitchFamily="34" charset="0"/>
              </a:rPr>
              <a:t>What is Phonics?</a:t>
            </a:r>
            <a:br>
              <a:rPr lang="en-GB" dirty="0">
                <a:latin typeface="Century Gothic" panose="020B0502020202020204" pitchFamily="34" charset="0"/>
              </a:rPr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E8A82-21ED-4BFE-9F9C-0160DF11A7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203" y="1916832"/>
            <a:ext cx="6777317" cy="350897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r>
              <a:rPr lang="en-GB" dirty="0" smtClean="0">
                <a:latin typeface="Century Gothic" panose="020B0502020202020204" pitchFamily="34" charset="0"/>
              </a:rPr>
              <a:t>Phonics </a:t>
            </a:r>
            <a:r>
              <a:rPr lang="en-GB" dirty="0">
                <a:latin typeface="Century Gothic" panose="020B0502020202020204" pitchFamily="34" charset="0"/>
              </a:rPr>
              <a:t>is a way of teaching children how to read and write</a:t>
            </a:r>
            <a:r>
              <a:rPr lang="en-GB" dirty="0" smtClean="0">
                <a:latin typeface="Century Gothic" panose="020B0502020202020204" pitchFamily="34" charset="0"/>
              </a:rPr>
              <a:t>.</a:t>
            </a:r>
          </a:p>
          <a:p>
            <a:pPr marL="68580" indent="0">
              <a:buNone/>
            </a:pPr>
            <a:endParaRPr lang="en-GB" dirty="0">
              <a:latin typeface="Century Gothic" panose="020B0502020202020204" pitchFamily="34" charset="0"/>
            </a:endParaRPr>
          </a:p>
          <a:p>
            <a:r>
              <a:rPr lang="en-GB" dirty="0">
                <a:latin typeface="Century Gothic" panose="020B0502020202020204" pitchFamily="34" charset="0"/>
              </a:rPr>
              <a:t>It helps children hear, identify and use different sounds that distinguish one word from another in the English language</a:t>
            </a:r>
          </a:p>
        </p:txBody>
      </p:sp>
    </p:spTree>
    <p:extLst>
      <p:ext uri="{BB962C8B-B14F-4D97-AF65-F5344CB8AC3E}">
        <p14:creationId xmlns:p14="http://schemas.microsoft.com/office/powerpoint/2010/main" val="2063689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29739" y="71627"/>
            <a:ext cx="59330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How we teach phonics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4707" y="832481"/>
            <a:ext cx="24609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Daily short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sessions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0235" y="2536175"/>
            <a:ext cx="23679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Synthetic phonics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67112" y="1585509"/>
            <a:ext cx="34291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Specific order of teaching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2124" y="4873492"/>
            <a:ext cx="25875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Repeated practice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875948" y="2338537"/>
            <a:ext cx="244650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m-u-s-t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84707" y="3222948"/>
            <a:ext cx="62262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Correct pronunciation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is vital  - Videos on LW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        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hlinkClick r:id="rId2"/>
              </a:rPr>
              <a:t>https://www.littlewandlelettersandsounds.org.uk/resources/for-parents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/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588671" y="4740788"/>
            <a:ext cx="185659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Revisit previously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taught sounds at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start of each lesson</a:t>
            </a:r>
          </a:p>
        </p:txBody>
      </p:sp>
    </p:spTree>
    <p:extLst>
      <p:ext uri="{BB962C8B-B14F-4D97-AF65-F5344CB8AC3E}">
        <p14:creationId xmlns:p14="http://schemas.microsoft.com/office/powerpoint/2010/main" val="1577363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Little </a:t>
            </a:r>
            <a:r>
              <a:rPr lang="en-US" dirty="0" err="1" smtClean="0"/>
              <a:t>Wandle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use a scheme called Little </a:t>
            </a:r>
            <a:r>
              <a:rPr lang="en-US" dirty="0" err="1" smtClean="0"/>
              <a:t>Wandle</a:t>
            </a:r>
            <a:endParaRPr lang="en-GB" dirty="0"/>
          </a:p>
        </p:txBody>
      </p:sp>
      <p:pic>
        <p:nvPicPr>
          <p:cNvPr id="2050" name="Picture 2" descr="https://tse3.mm.bing.net/th?id=OIP.tis1h6Vl6dpYm6kY8QDqHQHaHa&amp;pid=Api&amp;P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2304" y="2993845"/>
            <a:ext cx="2979692" cy="2979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102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9778" y="404664"/>
            <a:ext cx="7024744" cy="1143000"/>
          </a:xfrm>
        </p:spPr>
        <p:txBody>
          <a:bodyPr/>
          <a:lstStyle/>
          <a:p>
            <a:pPr algn="ctr"/>
            <a:r>
              <a:rPr lang="en-US" dirty="0" smtClean="0"/>
              <a:t>Jargon!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043608" y="1628800"/>
            <a:ext cx="6777201" cy="4203829"/>
          </a:xfrm>
        </p:spPr>
        <p:txBody>
          <a:bodyPr>
            <a:normAutofit fontScale="47500" lnSpcReduction="20000"/>
          </a:bodyPr>
          <a:lstStyle/>
          <a:p>
            <a:r>
              <a:rPr lang="en-US" sz="3400" b="1" dirty="0"/>
              <a:t>You may hear your children say…. </a:t>
            </a:r>
            <a:endParaRPr lang="en-US" sz="3400" b="1" dirty="0" smtClean="0"/>
          </a:p>
          <a:p>
            <a:pPr marL="68580" indent="0">
              <a:buNone/>
            </a:pPr>
            <a:endParaRPr lang="en-US" dirty="0"/>
          </a:p>
          <a:p>
            <a:r>
              <a:rPr lang="en-US" b="1" dirty="0" smtClean="0"/>
              <a:t>phonics</a:t>
            </a:r>
            <a:r>
              <a:rPr lang="en-US" dirty="0" smtClean="0"/>
              <a:t> </a:t>
            </a:r>
            <a:r>
              <a:rPr lang="en-US" dirty="0"/>
              <a:t>(also known as ‘synthetic phonics’) – The teaching of reading by developing awareness of the sounds in words and the corresponding letters used to represent those sounds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b="1" dirty="0"/>
              <a:t>phoneme</a:t>
            </a:r>
            <a:r>
              <a:rPr lang="en-US" dirty="0"/>
              <a:t> - Any one of the 44 sounds which make up words in the English language. </a:t>
            </a:r>
            <a:endParaRPr lang="en-US" dirty="0" smtClean="0"/>
          </a:p>
          <a:p>
            <a:endParaRPr lang="en-US" dirty="0"/>
          </a:p>
          <a:p>
            <a:r>
              <a:rPr lang="en-US" b="1" dirty="0" smtClean="0"/>
              <a:t>grapheme</a:t>
            </a:r>
            <a:r>
              <a:rPr lang="en-US" dirty="0" smtClean="0"/>
              <a:t> </a:t>
            </a:r>
            <a:r>
              <a:rPr lang="en-US" dirty="0"/>
              <a:t>– How a phoneme is written down. There can be more than one way to spell a phoneme. </a:t>
            </a:r>
            <a:r>
              <a:rPr lang="en-US" dirty="0" err="1"/>
              <a:t>E.g</a:t>
            </a:r>
            <a:r>
              <a:rPr lang="en-US" dirty="0"/>
              <a:t>-the phoneme ‘ay’ is spelt differently in each of the </a:t>
            </a:r>
            <a:r>
              <a:rPr lang="en-US" dirty="0" smtClean="0"/>
              <a:t>words </a:t>
            </a:r>
            <a:r>
              <a:rPr lang="en-US" dirty="0"/>
              <a:t>‘way’, ‘make’, ‘fail’, ‘great’, ‘sleigh’ and ‘lady’. </a:t>
            </a:r>
            <a:endParaRPr lang="en-US" dirty="0" smtClean="0"/>
          </a:p>
          <a:p>
            <a:endParaRPr lang="en-US" dirty="0"/>
          </a:p>
          <a:p>
            <a:r>
              <a:rPr lang="en-US" b="1" dirty="0" smtClean="0"/>
              <a:t>blending</a:t>
            </a:r>
            <a:r>
              <a:rPr lang="en-US" dirty="0" smtClean="0"/>
              <a:t> </a:t>
            </a:r>
            <a:r>
              <a:rPr lang="en-US" dirty="0"/>
              <a:t>– Putting together the sounds in a word in order to read it, e.g. </a:t>
            </a:r>
            <a:endParaRPr lang="en-US" dirty="0" smtClean="0"/>
          </a:p>
          <a:p>
            <a:pPr marL="68580" indent="0">
              <a:buNone/>
            </a:pPr>
            <a:r>
              <a:rPr lang="en-US" dirty="0"/>
              <a:t> </a:t>
            </a:r>
            <a:r>
              <a:rPr lang="en-US" dirty="0" smtClean="0"/>
              <a:t>      ‘</a:t>
            </a:r>
            <a:r>
              <a:rPr lang="en-US" dirty="0"/>
              <a:t>f – r – o – g, frog’ </a:t>
            </a:r>
            <a:endParaRPr lang="en-US" dirty="0" smtClean="0"/>
          </a:p>
          <a:p>
            <a:endParaRPr lang="en-US" dirty="0"/>
          </a:p>
          <a:p>
            <a:r>
              <a:rPr lang="en-US" b="1" dirty="0" smtClean="0"/>
              <a:t>segmenting</a:t>
            </a:r>
            <a:r>
              <a:rPr lang="en-US" dirty="0" smtClean="0"/>
              <a:t> </a:t>
            </a:r>
            <a:r>
              <a:rPr lang="en-US" dirty="0"/>
              <a:t>– Breaking a word into sounds in order to spell </a:t>
            </a:r>
            <a:r>
              <a:rPr lang="en-US" dirty="0" smtClean="0"/>
              <a:t>them</a:t>
            </a:r>
            <a:r>
              <a:rPr lang="en-US" dirty="0"/>
              <a:t>, </a:t>
            </a:r>
            <a:endParaRPr lang="en-US" dirty="0" smtClean="0"/>
          </a:p>
          <a:p>
            <a:pPr marL="68580" indent="0">
              <a:buNone/>
            </a:pPr>
            <a:r>
              <a:rPr lang="en-US" dirty="0"/>
              <a:t> </a:t>
            </a:r>
            <a:r>
              <a:rPr lang="en-US" dirty="0" smtClean="0"/>
              <a:t>     e.g</a:t>
            </a:r>
            <a:r>
              <a:rPr lang="en-US" dirty="0"/>
              <a:t>. ‘frog, f – r – o – g</a:t>
            </a:r>
            <a:r>
              <a:rPr lang="en-US" dirty="0" smtClean="0"/>
              <a:t>’</a:t>
            </a:r>
          </a:p>
          <a:p>
            <a:pPr marL="68580" indent="0">
              <a:buNone/>
            </a:pPr>
            <a:endParaRPr lang="en-US" dirty="0"/>
          </a:p>
          <a:p>
            <a:r>
              <a:rPr lang="en-US" b="1" dirty="0" smtClean="0"/>
              <a:t>Digraph</a:t>
            </a:r>
            <a:r>
              <a:rPr lang="en-US" dirty="0" smtClean="0"/>
              <a:t>- </a:t>
            </a:r>
            <a:r>
              <a:rPr lang="en-US" dirty="0"/>
              <a:t>2 letters making one sound </a:t>
            </a:r>
            <a:endParaRPr lang="en-US" dirty="0" smtClean="0"/>
          </a:p>
          <a:p>
            <a:pPr marL="68580" indent="0">
              <a:buNone/>
            </a:pPr>
            <a:endParaRPr lang="en-US" dirty="0"/>
          </a:p>
          <a:p>
            <a:r>
              <a:rPr lang="en-US" b="1" dirty="0" err="1" smtClean="0"/>
              <a:t>Trigraph</a:t>
            </a:r>
            <a:r>
              <a:rPr lang="en-US" dirty="0" smtClean="0"/>
              <a:t>- </a:t>
            </a:r>
            <a:r>
              <a:rPr lang="en-US" dirty="0"/>
              <a:t>3 letters making one sound</a:t>
            </a:r>
          </a:p>
          <a:p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6886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69168" y="630838"/>
            <a:ext cx="824505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 smtClean="0">
              <a:latin typeface="Century Gothic" panose="020B0502020202020204" pitchFamily="34" charset="0"/>
            </a:endParaRPr>
          </a:p>
          <a:p>
            <a:r>
              <a:rPr lang="en-US" sz="2000" dirty="0" smtClean="0">
                <a:latin typeface="Century Gothic" panose="020B0502020202020204" pitchFamily="34" charset="0"/>
              </a:rPr>
              <a:t>Once </a:t>
            </a:r>
            <a:r>
              <a:rPr lang="en-US" sz="2000" dirty="0">
                <a:latin typeface="Century Gothic" panose="020B0502020202020204" pitchFamily="34" charset="0"/>
              </a:rPr>
              <a:t>children have a secure knowledge of a number of</a:t>
            </a:r>
          </a:p>
          <a:p>
            <a:r>
              <a:rPr lang="en-US" sz="2000" dirty="0">
                <a:latin typeface="Century Gothic" panose="020B0502020202020204" pitchFamily="34" charset="0"/>
              </a:rPr>
              <a:t>GPC’s (Grapheme Phoneme Correspondences)</a:t>
            </a:r>
          </a:p>
          <a:p>
            <a:r>
              <a:rPr lang="en-US" sz="2000" dirty="0">
                <a:latin typeface="Century Gothic" panose="020B0502020202020204" pitchFamily="34" charset="0"/>
              </a:rPr>
              <a:t>and are confidently blending, they will be ready for </a:t>
            </a:r>
          </a:p>
          <a:p>
            <a:r>
              <a:rPr lang="en-US" sz="2000" dirty="0">
                <a:latin typeface="Century Gothic" panose="020B0502020202020204" pitchFamily="34" charset="0"/>
              </a:rPr>
              <a:t>reading books.</a:t>
            </a:r>
          </a:p>
          <a:p>
            <a:endParaRPr lang="en-US" sz="2000" dirty="0" smtClean="0">
              <a:latin typeface="Century Gothic" panose="020B0502020202020204" pitchFamily="34" charset="0"/>
            </a:endParaRPr>
          </a:p>
          <a:p>
            <a:endParaRPr lang="en-US" sz="2000" dirty="0">
              <a:latin typeface="Century Gothic" panose="020B0502020202020204" pitchFamily="34" charset="0"/>
            </a:endParaRPr>
          </a:p>
          <a:p>
            <a:r>
              <a:rPr lang="en-US" sz="2000" dirty="0">
                <a:latin typeface="Century Gothic" panose="020B0502020202020204" pitchFamily="34" charset="0"/>
              </a:rPr>
              <a:t>Prior to this they may have wordless books which develop</a:t>
            </a:r>
          </a:p>
          <a:p>
            <a:r>
              <a:rPr lang="en-US" sz="2000" dirty="0">
                <a:latin typeface="Century Gothic" panose="020B0502020202020204" pitchFamily="34" charset="0"/>
              </a:rPr>
              <a:t>great language skills and teach children the layout of books</a:t>
            </a:r>
          </a:p>
          <a:p>
            <a:r>
              <a:rPr lang="en-US" sz="2000" dirty="0">
                <a:latin typeface="Century Gothic" panose="020B0502020202020204" pitchFamily="34" charset="0"/>
              </a:rPr>
              <a:t>and how to handle books</a:t>
            </a:r>
          </a:p>
        </p:txBody>
      </p:sp>
      <p:pic>
        <p:nvPicPr>
          <p:cNvPr id="6" name="Picture 5" descr="x500_c2a649fc-eedf-4e04-859a-987ae534fbee_600x600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368" y="4519002"/>
            <a:ext cx="1648341" cy="1559331"/>
          </a:xfrm>
          <a:prstGeom prst="rect">
            <a:avLst/>
          </a:prstGeom>
        </p:spPr>
      </p:pic>
      <p:pic>
        <p:nvPicPr>
          <p:cNvPr id="7" name="Picture 6" descr="x500_937ce1c2-a586-437a-92b3-aff4249770f7_600x600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069" y="4519002"/>
            <a:ext cx="1619263" cy="1531823"/>
          </a:xfrm>
          <a:prstGeom prst="rect">
            <a:avLst/>
          </a:prstGeom>
        </p:spPr>
      </p:pic>
      <p:pic>
        <p:nvPicPr>
          <p:cNvPr id="8" name="Picture 7" descr="x500_2bc7c73f-0e05-4c9b-8c60-96ea2f6917ff_600x600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397" y="4601059"/>
            <a:ext cx="1558306" cy="1477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015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 descr="image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70" y="372110"/>
            <a:ext cx="2502115" cy="125105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25476" y="943724"/>
            <a:ext cx="5363969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6600"/>
                </a:solidFill>
                <a:latin typeface="Century Gothic" panose="020B0502020202020204" pitchFamily="34" charset="0"/>
              </a:rPr>
              <a:t>How we teach reading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32211" y="2951453"/>
            <a:ext cx="3172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Timetabled 3 times a week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39595" y="3759050"/>
            <a:ext cx="34099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Taught by trained teacher or</a:t>
            </a:r>
          </a:p>
          <a:p>
            <a:r>
              <a:rPr lang="en-US" dirty="0">
                <a:latin typeface="Century Gothic" panose="020B0502020202020204" pitchFamily="34" charset="0"/>
              </a:rPr>
              <a:t> teaching assistant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39595" y="4962029"/>
            <a:ext cx="2662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Taught in small groups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783420" y="2090418"/>
            <a:ext cx="17123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Century Gothic" panose="020B0502020202020204" pitchFamily="34" charset="0"/>
              </a:rPr>
              <a:t>Books </a:t>
            </a:r>
            <a:r>
              <a:rPr lang="en-US" sz="2400" dirty="0" smtClean="0">
                <a:solidFill>
                  <a:srgbClr val="0000FF"/>
                </a:solidFill>
                <a:latin typeface="Century Gothic" panose="020B0502020202020204" pitchFamily="34" charset="0"/>
              </a:rPr>
              <a:t>are:</a:t>
            </a:r>
            <a:endParaRPr lang="en-US" sz="2000" b="1" dirty="0">
              <a:latin typeface="Century Gothic" panose="020B0502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807461" y="2720620"/>
            <a:ext cx="26182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M</a:t>
            </a:r>
            <a:r>
              <a:rPr lang="en-US" dirty="0" smtClean="0">
                <a:latin typeface="Century Gothic" panose="020B0502020202020204" pitchFamily="34" charset="0"/>
              </a:rPr>
              <a:t>atched to children’s secure </a:t>
            </a:r>
            <a:r>
              <a:rPr lang="en-US" dirty="0">
                <a:latin typeface="Century Gothic" panose="020B0502020202020204" pitchFamily="34" charset="0"/>
              </a:rPr>
              <a:t>phonic knowledge </a:t>
            </a:r>
          </a:p>
          <a:p>
            <a:r>
              <a:rPr lang="en-US" dirty="0">
                <a:latin typeface="Century Gothic" panose="020B0502020202020204" pitchFamily="34" charset="0"/>
              </a:rPr>
              <a:t>and word reading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761137" y="4154201"/>
            <a:ext cx="20906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R</a:t>
            </a:r>
            <a:r>
              <a:rPr lang="en-US" dirty="0" smtClean="0">
                <a:latin typeface="Century Gothic" panose="020B0502020202020204" pitchFamily="34" charset="0"/>
              </a:rPr>
              <a:t>ead </a:t>
            </a:r>
            <a:r>
              <a:rPr lang="en-US" dirty="0">
                <a:latin typeface="Century Gothic" panose="020B0502020202020204" pitchFamily="34" charset="0"/>
              </a:rPr>
              <a:t>three times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827760" y="4962029"/>
            <a:ext cx="29466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S</a:t>
            </a:r>
            <a:r>
              <a:rPr lang="en-US" dirty="0" smtClean="0">
                <a:latin typeface="Century Gothic" panose="020B0502020202020204" pitchFamily="34" charset="0"/>
              </a:rPr>
              <a:t>ent home electronically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4498" y="2090418"/>
            <a:ext cx="478528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3366FF"/>
                </a:solidFill>
                <a:latin typeface="Century Gothic" panose="020B0502020202020204" pitchFamily="34" charset="0"/>
              </a:rPr>
              <a:t>Reading practice sessions </a:t>
            </a:r>
            <a:r>
              <a:rPr lang="en-US" sz="2400" dirty="0" smtClean="0">
                <a:solidFill>
                  <a:srgbClr val="3366FF"/>
                </a:solidFill>
                <a:latin typeface="Century Gothic" panose="020B0502020202020204" pitchFamily="34" charset="0"/>
              </a:rPr>
              <a:t>are:</a:t>
            </a:r>
            <a:endParaRPr lang="en-US" sz="2400" dirty="0">
              <a:solidFill>
                <a:srgbClr val="3366FF"/>
              </a:solidFill>
              <a:latin typeface="Century Gothic" panose="020B0502020202020204" pitchFamily="34" charset="0"/>
            </a:endParaRPr>
          </a:p>
          <a:p>
            <a:endParaRPr lang="en-US" sz="2400" dirty="0">
              <a:latin typeface="Century Gothic" panose="020B0502020202020204" pitchFamily="34" charset="0"/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0670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5935" y="179248"/>
            <a:ext cx="5726248" cy="6586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b="1" dirty="0" smtClean="0">
              <a:latin typeface="Century Gothic" panose="020B0502020202020204" pitchFamily="34" charset="0"/>
            </a:endParaRPr>
          </a:p>
          <a:p>
            <a:endParaRPr lang="en-US" sz="2400" b="1" dirty="0">
              <a:latin typeface="Century Gothic" panose="020B0502020202020204" pitchFamily="34" charset="0"/>
            </a:endParaRPr>
          </a:p>
          <a:p>
            <a:r>
              <a:rPr lang="en-US" sz="2400" b="1" dirty="0" smtClean="0">
                <a:latin typeface="Century Gothic" panose="020B0502020202020204" pitchFamily="34" charset="0"/>
              </a:rPr>
              <a:t>How </a:t>
            </a:r>
            <a:r>
              <a:rPr lang="en-US" sz="2400" b="1" dirty="0">
                <a:latin typeface="Century Gothic" panose="020B0502020202020204" pitchFamily="34" charset="0"/>
              </a:rPr>
              <a:t>do we decide which books </a:t>
            </a:r>
            <a:endParaRPr lang="en-US" sz="2400" b="1" dirty="0" smtClean="0">
              <a:latin typeface="Century Gothic" panose="020B0502020202020204" pitchFamily="34" charset="0"/>
            </a:endParaRPr>
          </a:p>
          <a:p>
            <a:r>
              <a:rPr lang="en-US" sz="2400" b="1" dirty="0" smtClean="0">
                <a:latin typeface="Century Gothic" panose="020B0502020202020204" pitchFamily="34" charset="0"/>
              </a:rPr>
              <a:t>children </a:t>
            </a:r>
            <a:r>
              <a:rPr lang="en-US" sz="2400" b="1" dirty="0">
                <a:latin typeface="Century Gothic" panose="020B0502020202020204" pitchFamily="34" charset="0"/>
              </a:rPr>
              <a:t>read?</a:t>
            </a:r>
          </a:p>
          <a:p>
            <a:endParaRPr lang="en-US" sz="1600" b="1" dirty="0">
              <a:latin typeface="Century Gothic" panose="020B0502020202020204" pitchFamily="34" charset="0"/>
            </a:endParaRPr>
          </a:p>
          <a:p>
            <a:r>
              <a:rPr lang="en-US" sz="1600" dirty="0">
                <a:latin typeface="Century Gothic" panose="020B0502020202020204" pitchFamily="34" charset="0"/>
              </a:rPr>
              <a:t>Children are assessed, then LW matches which books </a:t>
            </a:r>
          </a:p>
          <a:p>
            <a:r>
              <a:rPr lang="en-US" sz="1600" dirty="0">
                <a:latin typeface="Century Gothic" panose="020B0502020202020204" pitchFamily="34" charset="0"/>
              </a:rPr>
              <a:t>Should be allocated for their secure phonic knowledge.</a:t>
            </a:r>
          </a:p>
          <a:p>
            <a:endParaRPr lang="en-US" sz="1600" dirty="0">
              <a:latin typeface="Century Gothic" panose="020B0502020202020204" pitchFamily="34" charset="0"/>
            </a:endParaRPr>
          </a:p>
          <a:p>
            <a:endParaRPr lang="en-US" sz="1600" dirty="0">
              <a:latin typeface="Century Gothic" panose="020B0502020202020204" pitchFamily="34" charset="0"/>
            </a:endParaRPr>
          </a:p>
          <a:p>
            <a:r>
              <a:rPr lang="en-US" sz="1600" dirty="0">
                <a:latin typeface="Century Gothic" panose="020B0502020202020204" pitchFamily="34" charset="0"/>
              </a:rPr>
              <a:t>Children will </a:t>
            </a:r>
            <a:r>
              <a:rPr lang="en-US" sz="1600" dirty="0" smtClean="0">
                <a:latin typeface="Century Gothic" panose="020B0502020202020204" pitchFamily="34" charset="0"/>
              </a:rPr>
              <a:t>be allocated their </a:t>
            </a:r>
            <a:r>
              <a:rPr lang="en-US" sz="1600" dirty="0">
                <a:latin typeface="Century Gothic" panose="020B0502020202020204" pitchFamily="34" charset="0"/>
              </a:rPr>
              <a:t>Reading Practice </a:t>
            </a:r>
            <a:r>
              <a:rPr lang="en-US" sz="1600" dirty="0" smtClean="0">
                <a:latin typeface="Century Gothic" panose="020B0502020202020204" pitchFamily="34" charset="0"/>
              </a:rPr>
              <a:t>Book</a:t>
            </a:r>
          </a:p>
          <a:p>
            <a:r>
              <a:rPr lang="en-US" sz="1600" dirty="0" smtClean="0">
                <a:latin typeface="Century Gothic" panose="020B0502020202020204" pitchFamily="34" charset="0"/>
              </a:rPr>
              <a:t>(</a:t>
            </a:r>
            <a:r>
              <a:rPr lang="en-US" sz="1600" dirty="0">
                <a:latin typeface="Century Gothic" panose="020B0502020202020204" pitchFamily="34" charset="0"/>
              </a:rPr>
              <a:t>after reading it 3 times in school</a:t>
            </a:r>
            <a:r>
              <a:rPr lang="en-US" sz="1600" dirty="0" smtClean="0">
                <a:latin typeface="Century Gothic" panose="020B0502020202020204" pitchFamily="34" charset="0"/>
              </a:rPr>
              <a:t>)</a:t>
            </a:r>
          </a:p>
          <a:p>
            <a:endParaRPr lang="en-US" sz="1600" dirty="0">
              <a:latin typeface="Century Gothic" panose="020B0502020202020204" pitchFamily="34" charset="0"/>
            </a:endParaRPr>
          </a:p>
          <a:p>
            <a:endParaRPr lang="en-US" sz="1600" dirty="0">
              <a:latin typeface="Century Gothic" panose="020B0502020202020204" pitchFamily="34" charset="0"/>
            </a:endParaRPr>
          </a:p>
          <a:p>
            <a:r>
              <a:rPr lang="en-US" sz="1600" dirty="0">
                <a:latin typeface="Century Gothic" panose="020B0502020202020204" pitchFamily="34" charset="0"/>
              </a:rPr>
              <a:t>Share the front cover page before reading – this </a:t>
            </a:r>
          </a:p>
          <a:p>
            <a:r>
              <a:rPr lang="en-US" sz="1600" dirty="0">
                <a:latin typeface="Century Gothic" panose="020B0502020202020204" pitchFamily="34" charset="0"/>
              </a:rPr>
              <a:t>cover sounds and words contained in the book.</a:t>
            </a:r>
          </a:p>
          <a:p>
            <a:endParaRPr lang="en-US" sz="1600" dirty="0">
              <a:latin typeface="Century Gothic" panose="020B0502020202020204" pitchFamily="34" charset="0"/>
            </a:endParaRPr>
          </a:p>
          <a:p>
            <a:endParaRPr lang="en-US" sz="1600" dirty="0">
              <a:latin typeface="Century Gothic" panose="020B0502020202020204" pitchFamily="34" charset="0"/>
            </a:endParaRPr>
          </a:p>
          <a:p>
            <a:r>
              <a:rPr lang="en-US" sz="1600" dirty="0">
                <a:latin typeface="Century Gothic" panose="020B0502020202020204" pitchFamily="34" charset="0"/>
              </a:rPr>
              <a:t>Celebrate, praise, talk about the </a:t>
            </a:r>
            <a:r>
              <a:rPr lang="en-US" sz="1600" dirty="0" smtClean="0">
                <a:latin typeface="Century Gothic" panose="020B0502020202020204" pitchFamily="34" charset="0"/>
              </a:rPr>
              <a:t>book</a:t>
            </a:r>
          </a:p>
          <a:p>
            <a:r>
              <a:rPr lang="en-US" sz="1600" dirty="0" smtClean="0">
                <a:latin typeface="Century Gothic" panose="020B0502020202020204" pitchFamily="34" charset="0"/>
              </a:rPr>
              <a:t>with </a:t>
            </a:r>
            <a:r>
              <a:rPr lang="en-US" sz="1600" dirty="0">
                <a:latin typeface="Century Gothic" panose="020B0502020202020204" pitchFamily="34" charset="0"/>
              </a:rPr>
              <a:t>you child.</a:t>
            </a:r>
          </a:p>
          <a:p>
            <a:endParaRPr lang="en-US" sz="1600" dirty="0">
              <a:latin typeface="Century Gothic" panose="020B0502020202020204" pitchFamily="34" charset="0"/>
            </a:endParaRPr>
          </a:p>
          <a:p>
            <a:endParaRPr lang="en-US" sz="1600" dirty="0">
              <a:latin typeface="Century Gothic" panose="020B0502020202020204" pitchFamily="34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 descr="x500_2a37ccd3-a672-4877-b56b-b9fb9356dbb6_600x600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996" y="826743"/>
            <a:ext cx="1427461" cy="1353233"/>
          </a:xfrm>
          <a:prstGeom prst="rect">
            <a:avLst/>
          </a:prstGeom>
        </p:spPr>
      </p:pic>
      <p:pic>
        <p:nvPicPr>
          <p:cNvPr id="6" name="Picture 5" descr="x500_cb1dee7d-f67f-4777-96f8-7377cf742f41_600x600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710" y="1503359"/>
            <a:ext cx="1438350" cy="1363556"/>
          </a:xfrm>
          <a:prstGeom prst="rect">
            <a:avLst/>
          </a:prstGeom>
        </p:spPr>
      </p:pic>
      <p:pic>
        <p:nvPicPr>
          <p:cNvPr id="7" name="Picture 6" descr="x500_db356d57-2de5-436c-b048-0df9c89d4286_1024x1024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132" y="2622323"/>
            <a:ext cx="1305301" cy="161335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24B95C4-180A-41A9-8877-F6F1C20301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2262" y="4093416"/>
            <a:ext cx="3091008" cy="252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4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 smtClean="0"/>
              <a:t>Communication and Language</a:t>
            </a:r>
            <a:endParaRPr lang="en-GB" dirty="0"/>
          </a:p>
        </p:txBody>
      </p:sp>
      <p:pic>
        <p:nvPicPr>
          <p:cNvPr id="1026" name="Picture 2" descr="E:\DCIM\109_FUJI\DSCF968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823" y="2276872"/>
            <a:ext cx="7668344" cy="4313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227564"/>
            <a:ext cx="1584176" cy="1330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96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77022" y="692696"/>
            <a:ext cx="8189955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entury Gothic" panose="020B0502020202020204" pitchFamily="34" charset="0"/>
              </a:rPr>
              <a:t>Reading Practice Books carefully matched so children can read </a:t>
            </a:r>
          </a:p>
          <a:p>
            <a:r>
              <a:rPr lang="en-US" sz="1600" dirty="0">
                <a:latin typeface="Century Gothic" panose="020B0502020202020204" pitchFamily="34" charset="0"/>
              </a:rPr>
              <a:t>fluently and independently</a:t>
            </a:r>
          </a:p>
          <a:p>
            <a:endParaRPr lang="en-US" sz="1600" dirty="0">
              <a:latin typeface="Century Gothic" panose="020B0502020202020204" pitchFamily="34" charset="0"/>
            </a:endParaRPr>
          </a:p>
          <a:p>
            <a:r>
              <a:rPr lang="en-US" sz="1600" dirty="0">
                <a:latin typeface="Century Gothic" panose="020B0502020202020204" pitchFamily="34" charset="0"/>
              </a:rPr>
              <a:t>3 Reads </a:t>
            </a:r>
            <a:r>
              <a:rPr lang="mr-IN" sz="1600" dirty="0">
                <a:latin typeface="Century Gothic" panose="020B0502020202020204" pitchFamily="34" charset="0"/>
              </a:rPr>
              <a:t>–</a:t>
            </a:r>
            <a:r>
              <a:rPr lang="en-US" sz="1600" dirty="0">
                <a:latin typeface="Century Gothic" panose="020B0502020202020204" pitchFamily="34" charset="0"/>
              </a:rPr>
              <a:t> each one begins with some quick sounds and words practice</a:t>
            </a:r>
          </a:p>
          <a:p>
            <a:endParaRPr lang="en-US" sz="1600" dirty="0">
              <a:latin typeface="Century Gothic" panose="020B0502020202020204" pitchFamily="34" charset="0"/>
            </a:endParaRPr>
          </a:p>
          <a:p>
            <a:pPr marL="342900" indent="-342900">
              <a:buAutoNum type="arabicPeriod"/>
            </a:pPr>
            <a:r>
              <a:rPr lang="en-US" sz="1600" dirty="0">
                <a:latin typeface="Century Gothic" panose="020B0502020202020204" pitchFamily="34" charset="0"/>
              </a:rPr>
              <a:t>Decoding</a:t>
            </a:r>
          </a:p>
          <a:p>
            <a:pPr marL="342900" indent="-342900">
              <a:buAutoNum type="arabicPeriod"/>
            </a:pPr>
            <a:endParaRPr lang="en-US" sz="1600" dirty="0">
              <a:latin typeface="Century Gothic" panose="020B0502020202020204" pitchFamily="34" charset="0"/>
            </a:endParaRPr>
          </a:p>
          <a:p>
            <a:pPr marL="342900" indent="-342900">
              <a:buAutoNum type="arabicPeriod"/>
            </a:pPr>
            <a:endParaRPr lang="en-US" sz="1600" dirty="0">
              <a:latin typeface="Century Gothic" panose="020B0502020202020204" pitchFamily="34" charset="0"/>
            </a:endParaRPr>
          </a:p>
          <a:p>
            <a:pPr marL="342900" indent="-342900">
              <a:buAutoNum type="arabicPeriod"/>
            </a:pPr>
            <a:r>
              <a:rPr lang="en-US" sz="1600" dirty="0">
                <a:latin typeface="Century Gothic" panose="020B0502020202020204" pitchFamily="34" charset="0"/>
              </a:rPr>
              <a:t>Prosody</a:t>
            </a:r>
          </a:p>
          <a:p>
            <a:r>
              <a:rPr lang="en-US" sz="1600" dirty="0">
                <a:latin typeface="Century Gothic" panose="020B0502020202020204" pitchFamily="34" charset="0"/>
              </a:rPr>
              <a:t>      (intonation, expression)</a:t>
            </a:r>
          </a:p>
          <a:p>
            <a:pPr marL="342900" indent="-342900">
              <a:buAutoNum type="arabicPeriod"/>
            </a:pPr>
            <a:endParaRPr lang="en-US" sz="1600" dirty="0">
              <a:latin typeface="Century Gothic" panose="020B0502020202020204" pitchFamily="34" charset="0"/>
            </a:endParaRPr>
          </a:p>
          <a:p>
            <a:r>
              <a:rPr lang="en-US" sz="1600" dirty="0">
                <a:latin typeface="Century Gothic" panose="020B0502020202020204" pitchFamily="34" charset="0"/>
              </a:rPr>
              <a:t>3.   Comprehension</a:t>
            </a:r>
          </a:p>
          <a:p>
            <a:pPr marL="342900" indent="-342900">
              <a:buAutoNum type="arabicPeriod"/>
            </a:pPr>
            <a:endParaRPr lang="en-US" sz="1600" dirty="0">
              <a:latin typeface="Century Gothic" panose="020B0502020202020204" pitchFamily="34" charset="0"/>
            </a:endParaRPr>
          </a:p>
          <a:p>
            <a:r>
              <a:rPr lang="en-US" sz="1600" dirty="0">
                <a:latin typeface="Century Gothic" panose="020B0502020202020204" pitchFamily="34" charset="0"/>
              </a:rPr>
              <a:t>When children take their book home to read they should be 95% fluent.</a:t>
            </a:r>
          </a:p>
          <a:p>
            <a:r>
              <a:rPr lang="en-US" sz="1600" dirty="0">
                <a:latin typeface="Century Gothic" panose="020B0502020202020204" pitchFamily="34" charset="0"/>
              </a:rPr>
              <a:t>Please do not worry that a book is too easy </a:t>
            </a:r>
            <a:r>
              <a:rPr lang="mr-IN" sz="1600" dirty="0">
                <a:latin typeface="Century Gothic" panose="020B0502020202020204" pitchFamily="34" charset="0"/>
              </a:rPr>
              <a:t>–</a:t>
            </a:r>
            <a:r>
              <a:rPr lang="en-US" sz="1600" dirty="0">
                <a:latin typeface="Century Gothic" panose="020B0502020202020204" pitchFamily="34" charset="0"/>
              </a:rPr>
              <a:t> your child needs to develop</a:t>
            </a:r>
          </a:p>
          <a:p>
            <a:r>
              <a:rPr lang="en-US" sz="1600" dirty="0">
                <a:latin typeface="Century Gothic" panose="020B0502020202020204" pitchFamily="34" charset="0"/>
              </a:rPr>
              <a:t>fluency and confidence in reading.  Re-reading a book  they have had before</a:t>
            </a:r>
          </a:p>
          <a:p>
            <a:r>
              <a:rPr lang="en-US" sz="1600" dirty="0">
                <a:latin typeface="Century Gothic" panose="020B0502020202020204" pitchFamily="34" charset="0"/>
              </a:rPr>
              <a:t>helps develop fluency </a:t>
            </a:r>
            <a:r>
              <a:rPr lang="mr-IN" sz="1600" dirty="0">
                <a:latin typeface="Century Gothic" panose="020B0502020202020204" pitchFamily="34" charset="0"/>
              </a:rPr>
              <a:t>–</a:t>
            </a:r>
            <a:r>
              <a:rPr lang="en-US" sz="1600" dirty="0">
                <a:latin typeface="Century Gothic" panose="020B0502020202020204" pitchFamily="34" charset="0"/>
              </a:rPr>
              <a:t> this is the goal.</a:t>
            </a:r>
          </a:p>
          <a:p>
            <a:endParaRPr lang="en-US" sz="1600" dirty="0">
              <a:latin typeface="Century Gothic" panose="020B0502020202020204" pitchFamily="34" charset="0"/>
            </a:endParaRPr>
          </a:p>
          <a:p>
            <a:r>
              <a:rPr lang="en-US" sz="1600" dirty="0">
                <a:latin typeface="Century Gothic" panose="020B0502020202020204" pitchFamily="34" charset="0"/>
              </a:rPr>
              <a:t>Celebrate their success!!!</a:t>
            </a:r>
          </a:p>
        </p:txBody>
      </p:sp>
      <p:pic>
        <p:nvPicPr>
          <p:cNvPr id="7" name="Picture 6" descr="downloa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933303"/>
            <a:ext cx="3472783" cy="2013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800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2 parts to becoming a confident reader: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323652"/>
            <a:ext cx="6777317" cy="155013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At school we put emphasis on both reading for enjoyment and teaching the methods of how to get there (phonics and guided reading)</a:t>
            </a:r>
          </a:p>
          <a:p>
            <a:endParaRPr lang="en-US" dirty="0"/>
          </a:p>
          <a:p>
            <a:pPr marL="68580" indent="0">
              <a:buNone/>
            </a:pPr>
            <a:endParaRPr lang="en-US" dirty="0" smtClean="0"/>
          </a:p>
        </p:txBody>
      </p:sp>
      <p:pic>
        <p:nvPicPr>
          <p:cNvPr id="3078" name="Picture 6" descr="https://tse3.explicit.bing.net/th?id=OIP.ooCjp6cZThnLn1q1lADfqAHaJs&amp;pid=Api&amp;P=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9108">
            <a:off x="1061361" y="3851581"/>
            <a:ext cx="1925259" cy="251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tse2.mm.bing.net/th?id=OIP.RZzQS8zf4jEQw7ZqYLlA_QAAAA&amp;pid=Api&amp;P=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221088"/>
            <a:ext cx="1435809" cy="1435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s://tse4.mm.bing.net/th?id=OIP.-8A3TPX3hgkB93TpkcgNWgHaHC&amp;pid=Api&amp;P=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2214">
            <a:off x="6114605" y="3917565"/>
            <a:ext cx="2289980" cy="2174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78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1559" y="1675393"/>
            <a:ext cx="7291469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Century Gothic" panose="020B0502020202020204" pitchFamily="34" charset="0"/>
              </a:rPr>
              <a:t>Children will also bring home a ‘reading for pleasure book’ from our class library each week.</a:t>
            </a:r>
          </a:p>
          <a:p>
            <a:endParaRPr lang="en-US" sz="2000" dirty="0">
              <a:latin typeface="Century Gothic" panose="020B0502020202020204" pitchFamily="34" charset="0"/>
            </a:endParaRPr>
          </a:p>
          <a:p>
            <a:r>
              <a:rPr lang="en-US" sz="2000" dirty="0">
                <a:latin typeface="Century Gothic" panose="020B0502020202020204" pitchFamily="34" charset="0"/>
              </a:rPr>
              <a:t>To become lifelong readers, it is essential that they read for pleasure</a:t>
            </a:r>
          </a:p>
          <a:p>
            <a:endParaRPr lang="en-US" sz="2000" dirty="0">
              <a:latin typeface="Century Gothic" panose="020B0502020202020204" pitchFamily="34" charset="0"/>
            </a:endParaRPr>
          </a:p>
          <a:p>
            <a:r>
              <a:rPr lang="en-US" sz="2000" dirty="0">
                <a:latin typeface="Century Gothic" panose="020B0502020202020204" pitchFamily="34" charset="0"/>
              </a:rPr>
              <a:t>Children </a:t>
            </a:r>
            <a:r>
              <a:rPr lang="en-US" sz="2000" b="1" dirty="0">
                <a:latin typeface="Century Gothic" panose="020B0502020202020204" pitchFamily="34" charset="0"/>
              </a:rPr>
              <a:t>may not </a:t>
            </a:r>
            <a:r>
              <a:rPr lang="en-US" sz="2000" dirty="0">
                <a:latin typeface="Century Gothic" panose="020B0502020202020204" pitchFamily="34" charset="0"/>
              </a:rPr>
              <a:t>be able to read this book independently but these books offer a wealth of opportunities for talking about the pictures and enjoying the story or information text.</a:t>
            </a:r>
          </a:p>
          <a:p>
            <a:endParaRPr lang="en-US" sz="2000" dirty="0">
              <a:latin typeface="Century Gothic" panose="020B0502020202020204" pitchFamily="34" charset="0"/>
            </a:endParaRPr>
          </a:p>
          <a:p>
            <a:r>
              <a:rPr lang="en-US" sz="2000" dirty="0">
                <a:latin typeface="Century Gothic" panose="020B0502020202020204" pitchFamily="34" charset="0"/>
              </a:rPr>
              <a:t>Enjoy the book together and </a:t>
            </a:r>
          </a:p>
          <a:p>
            <a:r>
              <a:rPr lang="en-US" sz="2000" dirty="0">
                <a:latin typeface="Century Gothic" panose="020B0502020202020204" pitchFamily="34" charset="0"/>
              </a:rPr>
              <a:t>foster a love of reading</a:t>
            </a:r>
          </a:p>
        </p:txBody>
      </p:sp>
      <p:pic>
        <p:nvPicPr>
          <p:cNvPr id="5" name="Picture 4" descr="downloa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9986" y="4651203"/>
            <a:ext cx="1291082" cy="1940150"/>
          </a:xfrm>
          <a:prstGeom prst="rect">
            <a:avLst/>
          </a:prstGeom>
        </p:spPr>
      </p:pic>
      <p:pic>
        <p:nvPicPr>
          <p:cNvPr id="6" name="Picture 5" descr="imag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512" y="4716874"/>
            <a:ext cx="1297391" cy="1297391"/>
          </a:xfrm>
          <a:prstGeom prst="rect">
            <a:avLst/>
          </a:prstGeom>
        </p:spPr>
      </p:pic>
      <p:pic>
        <p:nvPicPr>
          <p:cNvPr id="7" name="Picture 6" descr="imag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3029" y="1717239"/>
            <a:ext cx="1148062" cy="99017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31217" y="120032"/>
            <a:ext cx="68881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entury Gothic" panose="020B0502020202020204" pitchFamily="34" charset="0"/>
              </a:rPr>
              <a:t>Supporting at home.</a:t>
            </a:r>
          </a:p>
          <a:p>
            <a:r>
              <a:rPr lang="en-US" sz="3600" b="1" dirty="0">
                <a:latin typeface="Century Gothic" panose="020B0502020202020204" pitchFamily="34" charset="0"/>
              </a:rPr>
              <a:t>Reading for pleasure </a:t>
            </a:r>
            <a:r>
              <a:rPr lang="en-US" sz="3600" b="1" dirty="0" smtClean="0">
                <a:latin typeface="Century Gothic" panose="020B0502020202020204" pitchFamily="34" charset="0"/>
              </a:rPr>
              <a:t>books</a:t>
            </a:r>
          </a:p>
        </p:txBody>
      </p:sp>
      <p:pic>
        <p:nvPicPr>
          <p:cNvPr id="10" name="Picture 9" descr="images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4659" y="4857177"/>
            <a:ext cx="1394333" cy="1394333"/>
          </a:xfrm>
          <a:prstGeom prst="rect">
            <a:avLst/>
          </a:prstGeom>
        </p:spPr>
      </p:pic>
      <p:pic>
        <p:nvPicPr>
          <p:cNvPr id="11" name="Picture 10" descr="images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915" y="3015145"/>
            <a:ext cx="1061176" cy="1326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878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Ebooks</a:t>
            </a:r>
            <a:r>
              <a:rPr lang="en-US" dirty="0" smtClean="0"/>
              <a:t> – Collins Hub</a:t>
            </a:r>
            <a:endParaRPr lang="en-GB" dirty="0"/>
          </a:p>
        </p:txBody>
      </p:sp>
      <p:pic>
        <p:nvPicPr>
          <p:cNvPr id="1026" name="Picture 2" descr="https://tse3.mm.bing.net/th?id=OIP.8Ogz3WW94Hajeg9UnyvlFgHaEI&amp;pid=Api&amp;P=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74081" y="2820987"/>
            <a:ext cx="451485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558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What else can parents do?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Please look at the Little </a:t>
            </a:r>
            <a:r>
              <a:rPr lang="en-US" sz="28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Wandle</a:t>
            </a:r>
            <a:r>
              <a:rPr lang="en-US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 videos and guidance for parents</a:t>
            </a:r>
          </a:p>
          <a:p>
            <a:pPr marL="0" indent="0">
              <a:buNone/>
            </a:pPr>
            <a:endParaRPr lang="en-US" sz="28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Support children in learning the alphabetic code</a:t>
            </a:r>
          </a:p>
          <a:p>
            <a:pPr marL="0" indent="0">
              <a:buNone/>
            </a:pPr>
            <a:endParaRPr lang="en-US" sz="28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Let your child “show off” their reading to you and celebrate and praise all the way!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Share books with your children for pleasure</a:t>
            </a:r>
          </a:p>
          <a:p>
            <a:pPr marL="0" indent="0">
              <a:buNone/>
            </a:pPr>
            <a:endParaRPr lang="en-US" sz="28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Check on </a:t>
            </a:r>
            <a:r>
              <a:rPr lang="en-US" sz="28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our </a:t>
            </a:r>
            <a:r>
              <a:rPr lang="en-US" sz="2800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ClassDojo</a:t>
            </a:r>
            <a:r>
              <a:rPr lang="en-US" sz="28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site for updates on what has been taught</a:t>
            </a:r>
            <a:endParaRPr lang="en-US" sz="28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928" y="5389737"/>
            <a:ext cx="1107728" cy="1107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0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7383" y="179117"/>
            <a:ext cx="7024744" cy="1143000"/>
          </a:xfrm>
        </p:spPr>
        <p:txBody>
          <a:bodyPr/>
          <a:lstStyle/>
          <a:p>
            <a:r>
              <a:rPr lang="en-GB" dirty="0" smtClean="0"/>
              <a:t>Physical Development</a:t>
            </a:r>
            <a:endParaRPr lang="en-GB" dirty="0"/>
          </a:p>
        </p:txBody>
      </p:sp>
      <p:pic>
        <p:nvPicPr>
          <p:cNvPr id="2050" name="Picture 2" descr="E:\DCIM\109_FUJI\DSCF967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6202"/>
            <a:ext cx="2769886" cy="4924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DCIM\109_FUJI\DSCF967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507697"/>
            <a:ext cx="2686986" cy="4924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:\DCIM\109_FUJI\DSCF967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507697"/>
            <a:ext cx="2455371" cy="4924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9512" y="150590"/>
            <a:ext cx="1337871" cy="1123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58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92" y="908720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Personal, Social and Emotional Development</a:t>
            </a:r>
            <a:endParaRPr lang="en-GB" dirty="0"/>
          </a:p>
        </p:txBody>
      </p:sp>
      <p:pic>
        <p:nvPicPr>
          <p:cNvPr id="6146" name="Picture 2" descr="E:\DCIM\109_FUJI\DSCF966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02"/>
          <a:stretch/>
        </p:blipFill>
        <p:spPr bwMode="auto">
          <a:xfrm>
            <a:off x="3059832" y="2051720"/>
            <a:ext cx="2878418" cy="4289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\\2109SRV001.NCPS.internal\staff$\rmangera\Desktop\school logo 2014 colou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7960" y="5157192"/>
            <a:ext cx="1196752" cy="119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5138" y="4975957"/>
            <a:ext cx="1615290" cy="1356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29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576373" y="83138"/>
            <a:ext cx="7024744" cy="1143000"/>
          </a:xfrm>
        </p:spPr>
        <p:txBody>
          <a:bodyPr/>
          <a:lstStyle/>
          <a:p>
            <a:r>
              <a:rPr lang="en-GB" dirty="0" smtClean="0"/>
              <a:t>Literacy</a:t>
            </a:r>
            <a:endParaRPr lang="en-GB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2784600" y="3824007"/>
              <a:ext cx="360" cy="36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72720" y="3812127"/>
                <a:ext cx="2412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/>
              <p14:cNvContentPartPr/>
              <p14:nvPr/>
            </p14:nvContentPartPr>
            <p14:xfrm>
              <a:off x="1717920" y="2756967"/>
              <a:ext cx="28080" cy="4212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706040" y="2745087"/>
                <a:ext cx="51840" cy="65880"/>
              </a:xfrm>
              <a:prstGeom prst="rect">
                <a:avLst/>
              </a:prstGeom>
            </p:spPr>
          </p:pic>
        </mc:Fallback>
      </mc:AlternateContent>
      <p:pic>
        <p:nvPicPr>
          <p:cNvPr id="1026" name="Picture 2" descr="E:\DCIM\109_FUJI\DSCF965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61" y="1412776"/>
            <a:ext cx="5192597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E:\DCIM\109_FUJI\DSCF965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1929" y="2214096"/>
            <a:ext cx="4949505" cy="3519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76672"/>
            <a:ext cx="1195387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87648" y="441494"/>
            <a:ext cx="1888051" cy="158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948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283421"/>
            <a:ext cx="7024744" cy="1143000"/>
          </a:xfrm>
        </p:spPr>
        <p:txBody>
          <a:bodyPr/>
          <a:lstStyle/>
          <a:p>
            <a:r>
              <a:rPr lang="en-GB" dirty="0" smtClean="0"/>
              <a:t>Understanding the World</a:t>
            </a:r>
            <a:endParaRPr lang="en-GB" dirty="0"/>
          </a:p>
        </p:txBody>
      </p:sp>
      <p:pic>
        <p:nvPicPr>
          <p:cNvPr id="3074" name="Picture 2" descr="E:\DCIM\109_FUJI\DSCF967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060848"/>
            <a:ext cx="5120569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DCIM\109_FUJI\DSCF966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8817" y="1412776"/>
            <a:ext cx="2819912" cy="501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552" y="5034757"/>
            <a:ext cx="1656184" cy="1391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045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667" y="332656"/>
            <a:ext cx="7024744" cy="1143000"/>
          </a:xfrm>
        </p:spPr>
        <p:txBody>
          <a:bodyPr/>
          <a:lstStyle/>
          <a:p>
            <a:r>
              <a:rPr lang="en-GB" dirty="0" smtClean="0"/>
              <a:t>Expressive Arts and Design</a:t>
            </a:r>
            <a:endParaRPr lang="en-GB" dirty="0"/>
          </a:p>
        </p:txBody>
      </p:sp>
      <p:pic>
        <p:nvPicPr>
          <p:cNvPr id="4098" name="Picture 2" descr="E:\DCIM\109_FUJI\DSCF966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4636" y="3062247"/>
            <a:ext cx="5855836" cy="3475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5" name="Ink 14"/>
              <p14:cNvContentPartPr/>
              <p14:nvPr/>
            </p14:nvContentPartPr>
            <p14:xfrm>
              <a:off x="2452276" y="2590647"/>
              <a:ext cx="55800" cy="1584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40396" y="2578767"/>
                <a:ext cx="79560" cy="3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6" name="Ink 15"/>
              <p14:cNvContentPartPr/>
              <p14:nvPr/>
            </p14:nvContentPartPr>
            <p14:xfrm>
              <a:off x="1385596" y="2618367"/>
              <a:ext cx="14040" cy="36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373716" y="2606487"/>
                <a:ext cx="3780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7" name="Ink 16"/>
              <p14:cNvContentPartPr/>
              <p14:nvPr/>
            </p14:nvContentPartPr>
            <p14:xfrm>
              <a:off x="2244556" y="2673807"/>
              <a:ext cx="360" cy="36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232676" y="2661927"/>
                <a:ext cx="2412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8" name="Ink 17"/>
              <p14:cNvContentPartPr/>
              <p14:nvPr/>
            </p14:nvContentPartPr>
            <p14:xfrm>
              <a:off x="2854036" y="2895567"/>
              <a:ext cx="360" cy="36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842156" y="2883687"/>
                <a:ext cx="2412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9" name="Ink 18"/>
              <p14:cNvContentPartPr/>
              <p14:nvPr/>
            </p14:nvContentPartPr>
            <p14:xfrm>
              <a:off x="2438236" y="3061887"/>
              <a:ext cx="360" cy="36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426356" y="3050007"/>
                <a:ext cx="2412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0" name="Ink 19"/>
              <p14:cNvContentPartPr/>
              <p14:nvPr/>
            </p14:nvContentPartPr>
            <p14:xfrm>
              <a:off x="7190596" y="4668927"/>
              <a:ext cx="83520" cy="48528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178716" y="4657047"/>
                <a:ext cx="107280" cy="50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3" name="Ink 22"/>
              <p14:cNvContentPartPr/>
              <p14:nvPr/>
            </p14:nvContentPartPr>
            <p14:xfrm>
              <a:off x="8437276" y="5818767"/>
              <a:ext cx="28080" cy="360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425396" y="5806887"/>
                <a:ext cx="5184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4" name="Ink 23"/>
              <p14:cNvContentPartPr/>
              <p14:nvPr/>
            </p14:nvContentPartPr>
            <p14:xfrm>
              <a:off x="8118676" y="2022927"/>
              <a:ext cx="360" cy="360"/>
            </p14:xfrm>
          </p:contentPart>
        </mc:Choice>
        <mc:Fallback xmlns="">
          <p:pic>
            <p:nvPicPr>
              <p:cNvPr id="24" name="Ink 23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8106796" y="2011047"/>
                <a:ext cx="2412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5" name="Ink 24"/>
              <p14:cNvContentPartPr/>
              <p14:nvPr/>
            </p14:nvContentPartPr>
            <p14:xfrm>
              <a:off x="7606036" y="6664047"/>
              <a:ext cx="14400" cy="28080"/>
            </p14:xfrm>
          </p:contentPart>
        </mc:Choice>
        <mc:Fallback xmlns="">
          <p:pic>
            <p:nvPicPr>
              <p:cNvPr id="25" name="Ink 24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594156" y="6652167"/>
                <a:ext cx="38160" cy="5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6" name="Ink 25"/>
              <p14:cNvContentPartPr/>
              <p14:nvPr/>
            </p14:nvContentPartPr>
            <p14:xfrm>
              <a:off x="8617636" y="5915967"/>
              <a:ext cx="360" cy="360"/>
            </p14:xfrm>
          </p:contentPart>
        </mc:Choice>
        <mc:Fallback xmlns="">
          <p:pic>
            <p:nvPicPr>
              <p:cNvPr id="26" name="Ink 25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8605756" y="5904087"/>
                <a:ext cx="2412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7" name="Ink 26"/>
              <p14:cNvContentPartPr/>
              <p14:nvPr/>
            </p14:nvContentPartPr>
            <p14:xfrm>
              <a:off x="8354116" y="5957367"/>
              <a:ext cx="360" cy="360"/>
            </p14:xfrm>
          </p:contentPart>
        </mc:Choice>
        <mc:Fallback xmlns="">
          <p:pic>
            <p:nvPicPr>
              <p:cNvPr id="27" name="Ink 26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8342236" y="5945487"/>
                <a:ext cx="24120" cy="24120"/>
              </a:xfrm>
              <a:prstGeom prst="rect">
                <a:avLst/>
              </a:prstGeom>
            </p:spPr>
          </p:pic>
        </mc:Fallback>
      </mc:AlternateContent>
      <p:pic>
        <p:nvPicPr>
          <p:cNvPr id="4101" name="Picture 3" descr="E:\DCIM\109_FUJI\DSCF9661.JP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433" y="1453111"/>
            <a:ext cx="4075606" cy="2441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09" y="5360033"/>
            <a:ext cx="1195387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90209" y="5123585"/>
            <a:ext cx="1833883" cy="1540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42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3644" y="101830"/>
            <a:ext cx="7024744" cy="1143000"/>
          </a:xfrm>
        </p:spPr>
        <p:txBody>
          <a:bodyPr/>
          <a:lstStyle/>
          <a:p>
            <a:r>
              <a:rPr lang="en-GB" dirty="0" smtClean="0"/>
              <a:t>Mathematics</a:t>
            </a:r>
            <a:endParaRPr lang="en-GB" dirty="0"/>
          </a:p>
        </p:txBody>
      </p:sp>
      <p:pic>
        <p:nvPicPr>
          <p:cNvPr id="5122" name="Picture 2" descr="E:\DCIM\109_FUJI\DSCF965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40768"/>
            <a:ext cx="2808312" cy="4992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E:\DCIM\109_FUJI\DSCF968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222445"/>
            <a:ext cx="2941425" cy="52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4288" y="332656"/>
            <a:ext cx="1714476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991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7456674" cy="1693992"/>
          </a:xfrm>
        </p:spPr>
        <p:txBody>
          <a:bodyPr anchor="t"/>
          <a:lstStyle/>
          <a:p>
            <a:pPr algn="ctr"/>
            <a:r>
              <a:rPr lang="en-US" dirty="0" smtClean="0"/>
              <a:t>ELG’s</a:t>
            </a:r>
            <a:endParaRPr lang="en-GB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52736"/>
            <a:ext cx="7560839" cy="53936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0976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1870</TotalTime>
  <Words>819</Words>
  <Application>Microsoft Office PowerPoint</Application>
  <PresentationFormat>On-screen Show (4:3)</PresentationFormat>
  <Paragraphs>149</Paragraphs>
  <Slides>24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5" baseType="lpstr">
      <vt:lpstr>Arial</vt:lpstr>
      <vt:lpstr>Calibri</vt:lpstr>
      <vt:lpstr>Century Gothic</vt:lpstr>
      <vt:lpstr>Gill Sans MT</vt:lpstr>
      <vt:lpstr>Mangal</vt:lpstr>
      <vt:lpstr>Times New Roman</vt:lpstr>
      <vt:lpstr>Trebuchet MS</vt:lpstr>
      <vt:lpstr>Wingdings 2</vt:lpstr>
      <vt:lpstr>Wingdings 3</vt:lpstr>
      <vt:lpstr>Austin</vt:lpstr>
      <vt:lpstr>Facet</vt:lpstr>
      <vt:lpstr>Welcome to the Early Years Workshop</vt:lpstr>
      <vt:lpstr>Communication and Language</vt:lpstr>
      <vt:lpstr>Physical Development</vt:lpstr>
      <vt:lpstr>Personal, Social and Emotional Development</vt:lpstr>
      <vt:lpstr>Literacy</vt:lpstr>
      <vt:lpstr>Understanding the World</vt:lpstr>
      <vt:lpstr>Expressive Arts and Design</vt:lpstr>
      <vt:lpstr>Mathematics</vt:lpstr>
      <vt:lpstr>ELG’s</vt:lpstr>
      <vt:lpstr>PowerPoint Presentation</vt:lpstr>
      <vt:lpstr>Class Dojo</vt:lpstr>
      <vt:lpstr>Did you know?</vt:lpstr>
      <vt:lpstr>What is Phonics? </vt:lpstr>
      <vt:lpstr>PowerPoint Presentation</vt:lpstr>
      <vt:lpstr>Little Wandle</vt:lpstr>
      <vt:lpstr>Jargon!</vt:lpstr>
      <vt:lpstr>PowerPoint Presentation</vt:lpstr>
      <vt:lpstr>PowerPoint Presentation</vt:lpstr>
      <vt:lpstr>PowerPoint Presentation</vt:lpstr>
      <vt:lpstr>PowerPoint Presentation</vt:lpstr>
      <vt:lpstr>2 parts to becoming a confident reader:</vt:lpstr>
      <vt:lpstr>PowerPoint Presentation</vt:lpstr>
      <vt:lpstr>Ebooks – Collins Hub</vt:lpstr>
      <vt:lpstr>What else can parents do?</vt:lpstr>
    </vt:vector>
  </TitlesOfParts>
  <Company>Cambridgeshire County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Literacy</dc:title>
  <dc:creator>Razia Mangera</dc:creator>
  <cp:lastModifiedBy>Razia Mangera</cp:lastModifiedBy>
  <cp:revision>33</cp:revision>
  <dcterms:created xsi:type="dcterms:W3CDTF">2015-06-18T13:08:19Z</dcterms:created>
  <dcterms:modified xsi:type="dcterms:W3CDTF">2024-09-24T13:26:12Z</dcterms:modified>
</cp:coreProperties>
</file>