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</p:sldMasterIdLst>
  <p:notesMasterIdLst>
    <p:notesMasterId r:id="rId38"/>
  </p:notesMasterIdLst>
  <p:sldIdLst>
    <p:sldId id="256" r:id="rId9"/>
    <p:sldId id="447" r:id="rId10"/>
    <p:sldId id="446" r:id="rId11"/>
    <p:sldId id="457" r:id="rId12"/>
    <p:sldId id="455" r:id="rId13"/>
    <p:sldId id="448" r:id="rId14"/>
    <p:sldId id="421" r:id="rId15"/>
    <p:sldId id="462" r:id="rId16"/>
    <p:sldId id="419" r:id="rId17"/>
    <p:sldId id="470" r:id="rId18"/>
    <p:sldId id="463" r:id="rId19"/>
    <p:sldId id="420" r:id="rId20"/>
    <p:sldId id="467" r:id="rId21"/>
    <p:sldId id="433" r:id="rId22"/>
    <p:sldId id="341" r:id="rId23"/>
    <p:sldId id="390" r:id="rId24"/>
    <p:sldId id="459" r:id="rId25"/>
    <p:sldId id="465" r:id="rId26"/>
    <p:sldId id="434" r:id="rId27"/>
    <p:sldId id="413" r:id="rId28"/>
    <p:sldId id="380" r:id="rId29"/>
    <p:sldId id="460" r:id="rId30"/>
    <p:sldId id="461" r:id="rId31"/>
    <p:sldId id="432" r:id="rId32"/>
    <p:sldId id="471" r:id="rId33"/>
    <p:sldId id="429" r:id="rId34"/>
    <p:sldId id="422" r:id="rId35"/>
    <p:sldId id="472" r:id="rId36"/>
    <p:sldId id="310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3"/>
    <p:restoredTop sz="49671"/>
  </p:normalViewPr>
  <p:slideViewPr>
    <p:cSldViewPr snapToGrid="0">
      <p:cViewPr varScale="1">
        <p:scale>
          <a:sx n="35" d="100"/>
          <a:sy n="35" d="100"/>
        </p:scale>
        <p:origin x="20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help parents see the value of reading by getting them to reflect on their own reading experiences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Just think about how many times you have already read things today. More than ever, we are surrounded by text and reading is a vital skill.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We want all of our children to become confident readers who can navigate the world of reading around them.</a:t>
            </a:r>
          </a:p>
        </p:txBody>
      </p:sp>
    </p:spTree>
    <p:extLst>
      <p:ext uri="{BB962C8B-B14F-4D97-AF65-F5344CB8AC3E}">
        <p14:creationId xmlns:p14="http://schemas.microsoft.com/office/powerpoint/2010/main" val="95598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the whole programme’s </a:t>
            </a:r>
            <a:r>
              <a:rPr lang="en-GB" baseline="0" dirty="0">
                <a:latin typeface="Calibri"/>
                <a:cs typeface="Calibri"/>
              </a:rPr>
              <a:t>progression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will work our way through the whole Little Wandle Programme until your child can read fluently.</a:t>
            </a:r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</a:t>
            </a:r>
            <a:r>
              <a:rPr lang="en-GB" baseline="0" dirty="0">
                <a:latin typeface="Calibri"/>
                <a:cs typeface="Calibri"/>
              </a:rPr>
              <a:t>the programme’s efficacy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There are specific resources for the Little Wandle Programme which the children will be very familiar with.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Each sound that we teach to begin with has either a mnemonic (like the astronaut that you can see here) or a phrase like boing-boing for ‘oi’. This helps the children recognise and remember the graphemes.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Every time we teach a new sound, we also read words during the phonics lesson that contain that new sound so that the children </a:t>
            </a:r>
            <a:r>
              <a:rPr lang="en-US" i="1" dirty="0" err="1"/>
              <a:t>practise</a:t>
            </a:r>
            <a:r>
              <a:rPr lang="en-US" i="1" dirty="0"/>
              <a:t> what they have learned.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then go on to reading a sentence containing some of those words.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have displays in the classroom and on the tables to support the children throughout the day. </a:t>
            </a:r>
          </a:p>
        </p:txBody>
      </p:sp>
    </p:spTree>
    <p:extLst>
      <p:ext uri="{BB962C8B-B14F-4D97-AF65-F5344CB8AC3E}">
        <p14:creationId xmlns:p14="http://schemas.microsoft.com/office/powerpoint/2010/main" val="38969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book matching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assess your child every six weeks to check progress.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Any child who needs extra support has Daily Keep-up sessions planned for them.</a:t>
            </a:r>
          </a:p>
        </p:txBody>
      </p:sp>
    </p:spTree>
    <p:extLst>
      <p:ext uri="{BB962C8B-B14F-4D97-AF65-F5344CB8AC3E}">
        <p14:creationId xmlns:p14="http://schemas.microsoft.com/office/powerpoint/2010/main" val="3699818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reading the shared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9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summarise key takeaways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/>
              <a:t>Celebrate your</a:t>
            </a:r>
            <a:r>
              <a:rPr lang="en-GB" i="1" baseline="0" dirty="0"/>
              <a:t> </a:t>
            </a:r>
            <a:r>
              <a:rPr lang="en-GB" i="1" dirty="0"/>
              <a:t>child’s success at school.</a:t>
            </a:r>
          </a:p>
          <a:p>
            <a:pPr marL="171450" indent="-171450">
              <a:buFont typeface="Arial"/>
              <a:buChar char="•"/>
            </a:pPr>
            <a:r>
              <a:rPr lang="en-GB" i="1" dirty="0"/>
              <a:t>Make time for reading at home!</a:t>
            </a:r>
          </a:p>
        </p:txBody>
      </p:sp>
    </p:spTree>
    <p:extLst>
      <p:ext uri="{BB962C8B-B14F-4D97-AF65-F5344CB8AC3E}">
        <p14:creationId xmlns:p14="http://schemas.microsoft.com/office/powerpoint/2010/main" val="326918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 1)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E7C75-6C89-A249-A30C-CE8E70E36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92" y="1916832"/>
            <a:ext cx="3600400" cy="4398659"/>
          </a:xfrm>
          <a:prstGeom prst="roundRect">
            <a:avLst>
              <a:gd name="adj" fmla="val 3335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BE807-306C-AB4D-9DBF-534B43CD6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16832"/>
            <a:ext cx="3600400" cy="4392488"/>
          </a:xfrm>
          <a:prstGeom prst="roundRect">
            <a:avLst>
              <a:gd name="adj" fmla="val 3996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4C08F-E545-904E-BA43-E68CEBDE484F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 r="-100"/>
          <a:stretch/>
        </p:blipFill>
        <p:spPr>
          <a:xfrm>
            <a:off x="8112224" y="1916832"/>
            <a:ext cx="3607200" cy="2088000"/>
          </a:xfrm>
          <a:prstGeom prst="roundRect">
            <a:avLst>
              <a:gd name="adj" fmla="val 429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6224D-9348-0849-A788-DC9043F0C8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224" y="4204795"/>
            <a:ext cx="3618402" cy="2088465"/>
          </a:xfrm>
          <a:prstGeom prst="roundRect">
            <a:avLst>
              <a:gd name="adj" fmla="val 4293"/>
            </a:avLst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6FA5D5B-84DD-2045-95A0-148DB04A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003074" cy="1152128"/>
          </a:xfrm>
        </p:spPr>
        <p:txBody>
          <a:bodyPr/>
          <a:lstStyle/>
          <a:p>
            <a:r>
              <a:rPr lang="en-US"/>
              <a:t>How many times have you already read today?</a:t>
            </a:r>
          </a:p>
        </p:txBody>
      </p:sp>
    </p:spTree>
    <p:extLst>
      <p:ext uri="{BB962C8B-B14F-4D97-AF65-F5344CB8AC3E}">
        <p14:creationId xmlns:p14="http://schemas.microsoft.com/office/powerpoint/2010/main" val="42811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2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22587"/>
            <a:ext cx="10526224" cy="944310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Our progression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478810" y="1713260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55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C1C3FB-22BE-674D-A0B5-A5145EB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980" y="2045703"/>
            <a:ext cx="2010312" cy="2876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8E5868-D84C-7545-A9F1-126E820F7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3" y="2045703"/>
            <a:ext cx="2057987" cy="2963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90E23-9E32-574E-81CA-4278D901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we make learning stick </a:t>
            </a:r>
            <a:endParaRPr lang="en-US" b="1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9D0C-0D49-2F4F-BA24-28CF6B89B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7253" y="2751060"/>
            <a:ext cx="1651150" cy="167545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  <a:endParaRPr lang="en-US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98A57D-E228-0A45-AF74-FCE2257B2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55" y="2339556"/>
            <a:ext cx="2730514" cy="171691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8427D23-5B97-BB49-9F61-1AAD3324A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4221088"/>
            <a:ext cx="2730514" cy="169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57EBA-D8DF-E442-AC59-BD3CEBCEB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850" y="3198013"/>
            <a:ext cx="2018257" cy="2908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E2143B-5B1E-3545-90B1-E9199C029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033" y="3221851"/>
            <a:ext cx="2050041" cy="2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>
                <a:solidFill>
                  <a:schemeClr val="accent2"/>
                </a:solidFill>
              </a:rPr>
              <a:t>Reading practice sessions are: </a:t>
            </a:r>
            <a:endParaRPr lang="en-GB" b="1">
              <a:solidFill>
                <a:schemeClr val="tx2"/>
              </a:solidFill>
            </a:endParaRPr>
          </a:p>
          <a:p>
            <a:r>
              <a:rPr lang="en-GB">
                <a:solidFill>
                  <a:schemeClr val="accent2"/>
                </a:solidFill>
              </a:rPr>
              <a:t>timetabled three times a week 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by a trained teacher/teaching assistant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in small groups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children in Reception will bring a book home by week 4 of the first half-term.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99B1BC-E66A-8E40-B1ED-E79D03D2F8BC}"/>
              </a:ext>
            </a:extLst>
          </p:cNvPr>
          <p:cNvSpPr txBox="1">
            <a:spLocks/>
          </p:cNvSpPr>
          <p:nvPr/>
        </p:nvSpPr>
        <p:spPr>
          <a:xfrm>
            <a:off x="263352" y="332656"/>
            <a:ext cx="9937104" cy="1152128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9pPr>
          </a:lstStyle>
          <a:p>
            <a:endParaRPr lang="en-US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ACEDA292-F7DD-6A4A-B156-4DBE2EFF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0" y="2086205"/>
            <a:ext cx="4348233" cy="3816423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81A8C2-E3D2-5A46-8FC1-D043DCBCF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368213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How do we find the right book for your child?</a:t>
            </a:r>
            <a:endParaRPr lang="en-US" dirty="0"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C6E763-81F8-0149-844B-F8C29823E5E5}"/>
              </a:ext>
            </a:extLst>
          </p:cNvPr>
          <p:cNvCxnSpPr/>
          <p:nvPr/>
        </p:nvCxnSpPr>
        <p:spPr>
          <a:xfrm>
            <a:off x="5447928" y="4064263"/>
            <a:ext cx="936104" cy="0"/>
          </a:xfrm>
          <a:prstGeom prst="straightConnector1">
            <a:avLst/>
          </a:prstGeom>
          <a:ln w="476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30DC56-E8C1-D645-98C1-6E00FC34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37" y="2132856"/>
            <a:ext cx="2795209" cy="2638677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EA57A-E6D7-224E-8818-48078F7E7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12" y="2739334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803DF-37BD-0746-AD9F-AB2ECF12F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582" y="3253987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A77DE003-8673-7349-8269-8B2BBAA6A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36631" y="1929002"/>
            <a:ext cx="4359498" cy="3909005"/>
          </a:xfrm>
          <a:prstGeom prst="round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6C5C2-432E-8248-84DB-431199FA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28927"/>
            <a:ext cx="6624736" cy="438039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The shared book is for YOU to read:</a:t>
            </a:r>
            <a:endParaRPr lang="en-US" b="1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Make the story sound as exciting as you can by changing your voice.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Talk with your child as much as you can: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Introduce new and exciting language.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Encourage your child to use new vocabulary.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Make up sentences together.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Find different words to use.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Describe things you see.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C56A2-B8FB-0E4C-9808-4C844582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 to your child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D8210-885A-174D-BE35-D51386DEE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039943"/>
            <a:ext cx="6336704" cy="4392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libri"/>
                <a:cs typeface="Calibri"/>
              </a:rPr>
              <a:t>Reading a book and chatting had a positive impact a year later on children’s ability to…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understand words and sentences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use a wide range of vocabulary 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develop listening comprehension skills.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The amount of books children were exposed to by age 6 was a positive predictor of their reading ability two years later.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341B6-FC05-0C46-9C0D-7547DDDC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89134"/>
            <a:ext cx="9332136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The most important thing you can do is read with your child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E7C68-BDBB-E140-8D8B-B0BB4B7FFB6D}"/>
              </a:ext>
            </a:extLst>
          </p:cNvPr>
          <p:cNvSpPr txBox="1"/>
          <p:nvPr/>
        </p:nvSpPr>
        <p:spPr>
          <a:xfrm>
            <a:off x="479376" y="6124654"/>
            <a:ext cx="9770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Parental involvement in the development of children’s reading skills:  A five-year longitudinal study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(2002)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Senechal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M. and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Lefvre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J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1A9DE-555E-D447-B11E-7281FAC2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8"/>
          <a:stretch/>
        </p:blipFill>
        <p:spPr>
          <a:xfrm>
            <a:off x="7320136" y="1841262"/>
            <a:ext cx="4392488" cy="39090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B8E684-7516-47AC-9294-08AAE612A259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purl.org/dc/dcmitype/"/>
    <ds:schemaRef ds:uri="b390c623-81a0-476f-984a-5b2ad478ef4f"/>
    <ds:schemaRef ds:uri="http://schemas.microsoft.com/office/infopath/2007/PartnerControls"/>
    <ds:schemaRef ds:uri="http://schemas.openxmlformats.org/package/2006/metadata/core-properties"/>
    <ds:schemaRef ds:uri="6d6ce26d-438a-4f93-8ad7-b70bc8847f7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2117</Words>
  <Application>Microsoft Office PowerPoint</Application>
  <PresentationFormat>Widescreen</PresentationFormat>
  <Paragraphs>263</Paragraphs>
  <Slides>29</Slides>
  <Notes>29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Arial,Sans-Serif</vt:lpstr>
      <vt:lpstr>Calibri</vt:lpstr>
      <vt:lpstr>Calibri Light</vt:lpstr>
      <vt:lpstr>Courier New</vt:lpstr>
      <vt:lpstr>Gotham Narrow Bold</vt:lpstr>
      <vt:lpstr>Helvetica</vt:lpstr>
      <vt:lpstr>Open Sans</vt:lpstr>
      <vt:lpstr>Open Sans Light</vt:lpstr>
      <vt:lpstr>Presentation cover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How many times have you already read today?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Our progression</vt:lpstr>
      <vt:lpstr>How we make learning stick </vt:lpstr>
      <vt:lpstr>PowerPoint Presentation</vt:lpstr>
      <vt:lpstr>Spelling </vt:lpstr>
      <vt:lpstr>How do we teach spelling?</vt:lpstr>
      <vt:lpstr>How do we practise reading in books?</vt:lpstr>
      <vt:lpstr>How do we find the right book for your child?</vt:lpstr>
      <vt:lpstr>PowerPoint Presentation</vt:lpstr>
      <vt:lpstr>Books going home</vt:lpstr>
      <vt:lpstr>Listening to your child read their phonics book</vt:lpstr>
      <vt:lpstr>Reading a wordless books</vt:lpstr>
      <vt:lpstr>Read to your child</vt:lpstr>
      <vt:lpstr>Supporting your child with phonics</vt:lpstr>
      <vt:lpstr>The most important thing you can do is read with your child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Razia Mangera</cp:lastModifiedBy>
  <cp:revision>12</cp:revision>
  <cp:lastPrinted>2021-11-08T18:32:12Z</cp:lastPrinted>
  <dcterms:modified xsi:type="dcterms:W3CDTF">2026-09-25T06:53:40Z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