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1" r:id="rId4"/>
    <p:sldId id="268" r:id="rId5"/>
    <p:sldId id="269" r:id="rId6"/>
    <p:sldId id="270" r:id="rId7"/>
    <p:sldId id="260" r:id="rId8"/>
    <p:sldId id="262" r:id="rId9"/>
    <p:sldId id="263" r:id="rId10"/>
    <p:sldId id="264" r:id="rId11"/>
    <p:sldId id="271"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07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2"/>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7FF696-B0B6-403B-9FC9-396AF80F8E9F}" type="slidenum">
              <a:rPr lang="en-GB" smtClean="0"/>
              <a:pPr/>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636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40632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3462857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7FF696-B0B6-403B-9FC9-396AF80F8E9F}" type="slidenum">
              <a:rPr lang="en-GB" smtClean="0"/>
              <a:pPr/>
              <a:t>‹#›</a:t>
            </a:fld>
            <a:endParaRPr lang="en-GB"/>
          </a:p>
        </p:txBody>
      </p:sp>
      <p:pic>
        <p:nvPicPr>
          <p:cNvPr id="7" name="Picture 6"/>
          <p:cNvPicPr/>
          <p:nvPr userDrawn="1"/>
        </p:nvPicPr>
        <p:blipFill>
          <a:blip r:embed="rId2" cstate="print"/>
          <a:srcRect l="5243" t="4054" r="18727" b="8108"/>
          <a:stretch>
            <a:fillRect/>
          </a:stretch>
        </p:blipFill>
        <p:spPr bwMode="auto">
          <a:xfrm>
            <a:off x="7775619" y="566671"/>
            <a:ext cx="1126903" cy="1497168"/>
          </a:xfrm>
          <a:prstGeom prst="rect">
            <a:avLst/>
          </a:prstGeom>
          <a:noFill/>
          <a:ln w="9525">
            <a:noFill/>
            <a:miter lim="800000"/>
            <a:headEnd/>
            <a:tailEnd/>
          </a:ln>
          <a:effectLst>
            <a:reflection endPos="0" dist="50800" dir="5400000" sy="-100000" algn="bl" rotWithShape="0"/>
          </a:effectLst>
        </p:spPr>
      </p:pic>
    </p:spTree>
    <p:extLst>
      <p:ext uri="{BB962C8B-B14F-4D97-AF65-F5344CB8AC3E}">
        <p14:creationId xmlns:p14="http://schemas.microsoft.com/office/powerpoint/2010/main" val="62588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6"/>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7FF696-B0B6-403B-9FC9-396AF80F8E9F}" type="slidenum">
              <a:rPr lang="en-GB" smtClean="0"/>
              <a:pPr/>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316195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20826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7FF696-B0B6-403B-9FC9-396AF80F8E9F}" type="slidenum">
              <a:rPr lang="en-GB" smtClean="0"/>
              <a:pPr/>
              <a:t>‹#›</a:t>
            </a:fld>
            <a:endParaRPr lang="en-GB"/>
          </a:p>
        </p:txBody>
      </p:sp>
      <p:cxnSp>
        <p:nvCxnSpPr>
          <p:cNvPr id="11" name="Straight Connector 10"/>
          <p:cNvCxnSpPr/>
          <p:nvPr/>
        </p:nvCxnSpPr>
        <p:spPr>
          <a:xfrm rot="5400000">
            <a:off x="2217817" y="4045824"/>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801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28394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3377598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4"/>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7FF696-B0B6-403B-9FC9-396AF80F8E9F}" type="slidenum">
              <a:rPr lang="en-GB" smtClean="0"/>
              <a:pPr/>
              <a:t>‹#›</a:t>
            </a:fld>
            <a:endParaRPr lang="en-GB"/>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7227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519E9D-375C-4B84-8AD0-7FC1F8576858}" type="datetimeFigureOut">
              <a:rPr lang="en-GB" smtClean="0"/>
              <a:pPr/>
              <a:t>07/05/2019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7FF696-B0B6-403B-9FC9-396AF80F8E9F}" type="slidenum">
              <a:rPr lang="en-GB" smtClean="0"/>
              <a:pPr/>
              <a:t>‹#›</a:t>
            </a:fld>
            <a:endParaRPr lang="en-GB"/>
          </a:p>
        </p:txBody>
      </p:sp>
    </p:spTree>
    <p:extLst>
      <p:ext uri="{BB962C8B-B14F-4D97-AF65-F5344CB8AC3E}">
        <p14:creationId xmlns:p14="http://schemas.microsoft.com/office/powerpoint/2010/main" val="348803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5519E9D-375C-4B84-8AD0-7FC1F8576858}" type="datetimeFigureOut">
              <a:rPr lang="en-GB" smtClean="0"/>
              <a:pPr/>
              <a:t>07/05/2019</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37FF696-B0B6-403B-9FC9-396AF80F8E9F}" type="slidenum">
              <a:rPr lang="en-GB" smtClean="0"/>
              <a:pPr/>
              <a:t>‹#›</a:t>
            </a:fld>
            <a:endParaRPr lang="en-GB"/>
          </a:p>
        </p:txBody>
      </p:sp>
    </p:spTree>
    <p:extLst>
      <p:ext uri="{BB962C8B-B14F-4D97-AF65-F5344CB8AC3E}">
        <p14:creationId xmlns:p14="http://schemas.microsoft.com/office/powerpoint/2010/main" val="3666525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overnment/uploads/system/uploads/attachment_data/file/647105/2017_to_2018_teacher_assessment_frameworks_at_the_end_of_key_stage_1_PDFA.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4233" y="1615046"/>
            <a:ext cx="8232569" cy="5126322"/>
          </a:xfrm>
        </p:spPr>
        <p:txBody>
          <a:bodyPr>
            <a:normAutofit fontScale="55000" lnSpcReduction="20000"/>
          </a:bodyPr>
          <a:lstStyle/>
          <a:p>
            <a:pPr marL="0" indent="0">
              <a:buNone/>
            </a:pPr>
            <a:r>
              <a:rPr lang="en-GB" sz="3600" dirty="0" smtClean="0"/>
              <a:t>Welcome!</a:t>
            </a:r>
          </a:p>
          <a:p>
            <a:pPr marL="0" indent="0">
              <a:buNone/>
            </a:pPr>
            <a:endParaRPr lang="en-GB" sz="1800" dirty="0" smtClean="0"/>
          </a:p>
          <a:p>
            <a:pPr marL="0" indent="0">
              <a:buNone/>
            </a:pPr>
            <a:r>
              <a:rPr lang="en-US" sz="3600" dirty="0"/>
              <a:t>Following the introduction of the reformed national curriculum in 2014 and the removal of national curriculum levels, new statutory assessment arrangements </a:t>
            </a:r>
            <a:r>
              <a:rPr lang="en-US" sz="3600" dirty="0" smtClean="0"/>
              <a:t>were introduced </a:t>
            </a:r>
            <a:r>
              <a:rPr lang="en-US" sz="3600" dirty="0"/>
              <a:t>for the 2015 to 2016 academic year. </a:t>
            </a:r>
          </a:p>
          <a:p>
            <a:pPr marL="0" indent="0">
              <a:buNone/>
            </a:pPr>
            <a:r>
              <a:rPr lang="en-US" sz="3600" dirty="0"/>
              <a:t>‘The Department of Education want to see all children leaving primary school with a good standard of reading, writing and </a:t>
            </a:r>
            <a:r>
              <a:rPr lang="en-US" sz="3600" dirty="0" err="1"/>
              <a:t>maths</a:t>
            </a:r>
            <a:r>
              <a:rPr lang="en-US" sz="3600" dirty="0"/>
              <a:t>. Previous expectations for children were too low. The new assessment and accountability system - which marks the end of key stages - has been designed to reflect a new, more challenging national curriculum which sets high expectations for every child, setting them up to succeed at secondary school and beyond.’</a:t>
            </a:r>
          </a:p>
          <a:p>
            <a:pPr marL="0" indent="0">
              <a:buNone/>
            </a:pPr>
            <a:r>
              <a:rPr lang="en-US" sz="3600" dirty="0"/>
              <a:t>Newnham Croft shares these aspirations for every child in addition to the broader curriculum and personal and social development. As a school we will do our best to achieve the new standards for all of our children but we are also mindful of the potentially damaging effect on the self esteem of a number of children who will not achieve the new standards but have nevertheless made good progress and in previous years would have achieved national </a:t>
            </a:r>
            <a:r>
              <a:rPr lang="en-US" sz="3600" dirty="0" smtClean="0"/>
              <a:t>expectations. </a:t>
            </a:r>
            <a:endParaRPr lang="en-GB" sz="3600" dirty="0"/>
          </a:p>
        </p:txBody>
      </p:sp>
      <p:sp>
        <p:nvSpPr>
          <p:cNvPr id="5" name="Title 4"/>
          <p:cNvSpPr>
            <a:spLocks noGrp="1"/>
          </p:cNvSpPr>
          <p:nvPr>
            <p:ph type="title"/>
          </p:nvPr>
        </p:nvSpPr>
        <p:spPr/>
        <p:txBody>
          <a:bodyPr>
            <a:normAutofit/>
          </a:bodyPr>
          <a:lstStyle/>
          <a:p>
            <a:r>
              <a:rPr lang="en-GB" sz="3200" b="1" dirty="0" smtClean="0"/>
              <a:t>Information meeting for Year 2 parents</a:t>
            </a:r>
            <a:endParaRPr lang="en-GB" sz="3200" b="1" dirty="0"/>
          </a:p>
        </p:txBody>
      </p:sp>
    </p:spTree>
    <p:extLst>
      <p:ext uri="{BB962C8B-B14F-4D97-AF65-F5344CB8AC3E}">
        <p14:creationId xmlns:p14="http://schemas.microsoft.com/office/powerpoint/2010/main" val="3684538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KS1 Teacher assessment moderation</a:t>
            </a:r>
            <a:endParaRPr lang="en-GB" dirty="0"/>
          </a:p>
        </p:txBody>
      </p:sp>
      <p:sp>
        <p:nvSpPr>
          <p:cNvPr id="3" name="Content Placeholder 2"/>
          <p:cNvSpPr>
            <a:spLocks noGrp="1"/>
          </p:cNvSpPr>
          <p:nvPr>
            <p:ph idx="1"/>
          </p:nvPr>
        </p:nvSpPr>
        <p:spPr/>
        <p:txBody>
          <a:bodyPr/>
          <a:lstStyle/>
          <a:p>
            <a:pPr marL="0" indent="0">
              <a:buNone/>
            </a:pPr>
            <a:r>
              <a:rPr lang="en-GB" dirty="0"/>
              <a:t>National TA data submission date</a:t>
            </a:r>
          </a:p>
          <a:p>
            <a:r>
              <a:rPr lang="en-US" dirty="0"/>
              <a:t>Key stage 1 deadline: </a:t>
            </a:r>
            <a:r>
              <a:rPr lang="en-US" dirty="0" smtClean="0"/>
              <a:t>27 </a:t>
            </a:r>
            <a:r>
              <a:rPr lang="en-US" dirty="0"/>
              <a:t>June </a:t>
            </a:r>
            <a:r>
              <a:rPr lang="en-US" dirty="0" smtClean="0"/>
              <a:t>2019</a:t>
            </a:r>
            <a:endParaRPr lang="en-US" dirty="0"/>
          </a:p>
          <a:p>
            <a:r>
              <a:rPr lang="en-GB" dirty="0" smtClean="0"/>
              <a:t>LAs </a:t>
            </a:r>
            <a:r>
              <a:rPr lang="en-GB" dirty="0"/>
              <a:t>will moderate 25% of schools in their area</a:t>
            </a:r>
          </a:p>
          <a:p>
            <a:endParaRPr lang="en-GB" dirty="0"/>
          </a:p>
        </p:txBody>
      </p:sp>
    </p:spTree>
    <p:extLst>
      <p:ext uri="{BB962C8B-B14F-4D97-AF65-F5344CB8AC3E}">
        <p14:creationId xmlns:p14="http://schemas.microsoft.com/office/powerpoint/2010/main" val="1846650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33400"/>
            <a:ext cx="8507288" cy="990600"/>
          </a:xfrm>
        </p:spPr>
        <p:txBody>
          <a:bodyPr>
            <a:normAutofit/>
          </a:bodyPr>
          <a:lstStyle/>
          <a:p>
            <a:r>
              <a:rPr lang="en-US" sz="3200" dirty="0"/>
              <a:t>How will I get </a:t>
            </a:r>
            <a:r>
              <a:rPr lang="en-US" sz="3200" dirty="0" smtClean="0"/>
              <a:t>my child’s teacher assessments?</a:t>
            </a:r>
            <a:endParaRPr lang="en-GB" sz="3200" dirty="0"/>
          </a:p>
        </p:txBody>
      </p:sp>
      <p:sp>
        <p:nvSpPr>
          <p:cNvPr id="3" name="Content Placeholder 2"/>
          <p:cNvSpPr>
            <a:spLocks noGrp="1"/>
          </p:cNvSpPr>
          <p:nvPr>
            <p:ph idx="1"/>
          </p:nvPr>
        </p:nvSpPr>
        <p:spPr>
          <a:xfrm>
            <a:off x="457200" y="1600200"/>
            <a:ext cx="8363272" cy="4876800"/>
          </a:xfrm>
        </p:spPr>
        <p:txBody>
          <a:bodyPr>
            <a:normAutofit/>
          </a:bodyPr>
          <a:lstStyle/>
          <a:p>
            <a:r>
              <a:rPr lang="en-US" dirty="0"/>
              <a:t>Towards the end of the summer term, the school will send you a report to inform you of your child’s </a:t>
            </a:r>
            <a:r>
              <a:rPr lang="en-US" i="1" dirty="0" smtClean="0"/>
              <a:t>teacher assessments</a:t>
            </a:r>
            <a:r>
              <a:rPr lang="en-US" dirty="0" smtClean="0"/>
              <a:t>, </a:t>
            </a:r>
            <a:r>
              <a:rPr lang="en-US" i="1" dirty="0"/>
              <a:t>progress</a:t>
            </a:r>
            <a:r>
              <a:rPr lang="en-US" dirty="0"/>
              <a:t> over the year and </a:t>
            </a:r>
            <a:r>
              <a:rPr lang="en-US" i="1" dirty="0"/>
              <a:t>attendance</a:t>
            </a:r>
            <a:r>
              <a:rPr lang="en-US" dirty="0" smtClean="0"/>
              <a:t>.</a:t>
            </a:r>
          </a:p>
          <a:p>
            <a:pPr marL="0" indent="0" fontAlgn="ctr">
              <a:buNone/>
            </a:pPr>
            <a:r>
              <a:rPr lang="en-US" b="1" dirty="0" smtClean="0"/>
              <a:t>Teacher </a:t>
            </a:r>
            <a:r>
              <a:rPr lang="en-US" b="1" dirty="0"/>
              <a:t>assessment results </a:t>
            </a:r>
            <a:r>
              <a:rPr lang="en-US" b="1" dirty="0" smtClean="0"/>
              <a:t>of:</a:t>
            </a:r>
            <a:endParaRPr lang="en-GB" dirty="0"/>
          </a:p>
          <a:p>
            <a:pPr fontAlgn="ctr"/>
            <a:r>
              <a:rPr lang="en-US" dirty="0"/>
              <a:t>Reading</a:t>
            </a:r>
            <a:endParaRPr lang="en-GB" dirty="0"/>
          </a:p>
          <a:p>
            <a:pPr fontAlgn="ctr"/>
            <a:r>
              <a:rPr lang="en-US" dirty="0"/>
              <a:t>Writing</a:t>
            </a:r>
            <a:endParaRPr lang="en-GB" dirty="0"/>
          </a:p>
          <a:p>
            <a:pPr fontAlgn="ctr"/>
            <a:r>
              <a:rPr lang="en-US" dirty="0" err="1"/>
              <a:t>Maths</a:t>
            </a:r>
            <a:endParaRPr lang="en-GB" dirty="0"/>
          </a:p>
          <a:p>
            <a:pPr fontAlgn="ctr"/>
            <a:r>
              <a:rPr lang="en-US" dirty="0"/>
              <a:t>Speaking and Listening</a:t>
            </a:r>
            <a:endParaRPr lang="en-GB" dirty="0"/>
          </a:p>
          <a:p>
            <a:pPr fontAlgn="ctr"/>
            <a:r>
              <a:rPr lang="en-US" dirty="0"/>
              <a:t>Science</a:t>
            </a:r>
            <a:endParaRPr lang="en-GB" dirty="0"/>
          </a:p>
          <a:p>
            <a:pPr fontAlgn="ctr"/>
            <a:r>
              <a:rPr lang="en-US" dirty="0"/>
              <a:t>Phonics (if applicable)</a:t>
            </a:r>
            <a:endParaRPr lang="en-GB" dirty="0"/>
          </a:p>
          <a:p>
            <a:endParaRPr lang="en-US" i="1" dirty="0"/>
          </a:p>
        </p:txBody>
      </p:sp>
    </p:spTree>
    <p:extLst>
      <p:ext uri="{BB962C8B-B14F-4D97-AF65-F5344CB8AC3E}">
        <p14:creationId xmlns:p14="http://schemas.microsoft.com/office/powerpoint/2010/main" val="2277158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For more information</a:t>
            </a:r>
          </a:p>
        </p:txBody>
      </p:sp>
      <p:sp>
        <p:nvSpPr>
          <p:cNvPr id="3" name="Content Placeholder 2"/>
          <p:cNvSpPr>
            <a:spLocks noGrp="1"/>
          </p:cNvSpPr>
          <p:nvPr>
            <p:ph idx="1"/>
          </p:nvPr>
        </p:nvSpPr>
        <p:spPr/>
        <p:txBody>
          <a:bodyPr/>
          <a:lstStyle/>
          <a:p>
            <a:pPr marL="0" lvl="0" indent="0">
              <a:buNone/>
            </a:pPr>
            <a:r>
              <a:rPr lang="en-GB" dirty="0"/>
              <a:t>KS1 TA frameworks:</a:t>
            </a:r>
          </a:p>
          <a:p>
            <a:pPr marL="0" lvl="0" indent="0">
              <a:buNone/>
            </a:pPr>
            <a:r>
              <a:rPr lang="en-GB">
                <a:hlinkClick r:id="rId2"/>
              </a:rPr>
              <a:t>https://</a:t>
            </a:r>
            <a:r>
              <a:rPr lang="en-GB" smtClean="0">
                <a:hlinkClick r:id="rId2"/>
              </a:rPr>
              <a:t>www.gov.uk/government/uploads/system/uploads/attachment_data/file/647105/2017_to_2018_teacher_assessment_frameworks_at_the_end_of_key_stage_1_PDFA.pdf</a:t>
            </a:r>
            <a:r>
              <a:rPr lang="en-GB" smtClean="0"/>
              <a:t> </a:t>
            </a:r>
            <a:endParaRPr lang="en-GB" dirty="0"/>
          </a:p>
        </p:txBody>
      </p:sp>
    </p:spTree>
    <p:extLst>
      <p:ext uri="{BB962C8B-B14F-4D97-AF65-F5344CB8AC3E}">
        <p14:creationId xmlns:p14="http://schemas.microsoft.com/office/powerpoint/2010/main" val="2139657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KS1 </a:t>
            </a:r>
            <a:r>
              <a:rPr lang="en-GB" altLang="en-US" dirty="0" smtClean="0"/>
              <a:t>tests</a:t>
            </a:r>
            <a:r>
              <a:rPr lang="en-GB" altLang="en-US" dirty="0"/>
              <a:t>:</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Test window</a:t>
            </a:r>
          </a:p>
          <a:p>
            <a:r>
              <a:rPr lang="en-GB" dirty="0" smtClean="0"/>
              <a:t>The </a:t>
            </a:r>
            <a:r>
              <a:rPr lang="en-GB" dirty="0"/>
              <a:t>KS1 tests are to be administered in May </a:t>
            </a:r>
            <a:r>
              <a:rPr lang="en-GB" dirty="0" smtClean="0"/>
              <a:t>2019</a:t>
            </a:r>
          </a:p>
          <a:p>
            <a:r>
              <a:rPr lang="en-GB" dirty="0" smtClean="0"/>
              <a:t>English </a:t>
            </a:r>
            <a:r>
              <a:rPr lang="en-GB" dirty="0"/>
              <a:t>reading</a:t>
            </a:r>
            <a:endParaRPr lang="en-GB" altLang="en-US" dirty="0"/>
          </a:p>
          <a:p>
            <a:r>
              <a:rPr lang="en-GB" dirty="0"/>
              <a:t>2 papers: 1 with text and questions combined. </a:t>
            </a:r>
          </a:p>
          <a:p>
            <a:pPr>
              <a:defRPr/>
            </a:pPr>
            <a:r>
              <a:rPr lang="en-GB" dirty="0"/>
              <a:t>1 more challenging text with the questions in a separate booklet.</a:t>
            </a:r>
          </a:p>
          <a:p>
            <a:r>
              <a:rPr lang="en-GB" dirty="0"/>
              <a:t>All pupils should be given the opportunity to sit both papers.</a:t>
            </a:r>
          </a:p>
          <a:p>
            <a:pPr marL="0" indent="0">
              <a:buFont typeface="Wingdings" pitchFamily="2" charset="2"/>
              <a:buNone/>
              <a:defRPr/>
            </a:pPr>
            <a:r>
              <a:rPr lang="en-GB" dirty="0" smtClean="0"/>
              <a:t>Optional grammar</a:t>
            </a:r>
            <a:r>
              <a:rPr lang="en-GB" dirty="0"/>
              <a:t>, punctuation and spelling </a:t>
            </a:r>
          </a:p>
          <a:p>
            <a:pPr>
              <a:defRPr/>
            </a:pPr>
            <a:r>
              <a:rPr lang="en-GB" dirty="0"/>
              <a:t>Emphasis on technical aspects of grammar.</a:t>
            </a:r>
          </a:p>
          <a:p>
            <a:pPr>
              <a:defRPr/>
            </a:pPr>
            <a:r>
              <a:rPr lang="en-GB" dirty="0"/>
              <a:t>Separate spelling test.</a:t>
            </a:r>
          </a:p>
          <a:p>
            <a:pPr>
              <a:defRPr/>
            </a:pPr>
            <a:r>
              <a:rPr lang="en-GB" dirty="0"/>
              <a:t>No English writing test.</a:t>
            </a:r>
          </a:p>
          <a:p>
            <a:pPr marL="0" indent="0">
              <a:buFont typeface="Wingdings" pitchFamily="2" charset="2"/>
              <a:buNone/>
              <a:defRPr/>
            </a:pPr>
            <a:r>
              <a:rPr lang="en-GB" dirty="0"/>
              <a:t>Mathematics </a:t>
            </a:r>
          </a:p>
          <a:p>
            <a:pPr>
              <a:defRPr/>
            </a:pPr>
            <a:r>
              <a:rPr lang="en-GB" dirty="0" smtClean="0"/>
              <a:t>Two papers:  </a:t>
            </a:r>
            <a:r>
              <a:rPr lang="en-GB" dirty="0"/>
              <a:t>arithmetic test </a:t>
            </a:r>
            <a:r>
              <a:rPr lang="en-GB" dirty="0" smtClean="0"/>
              <a:t>and reasoning test..</a:t>
            </a:r>
            <a:endParaRPr lang="en-GB" dirty="0"/>
          </a:p>
        </p:txBody>
      </p:sp>
    </p:spTree>
    <p:extLst>
      <p:ext uri="{BB962C8B-B14F-4D97-AF65-F5344CB8AC3E}">
        <p14:creationId xmlns:p14="http://schemas.microsoft.com/office/powerpoint/2010/main" val="4057281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altLang="en-US" sz="2800" dirty="0"/>
              <a:t>KS1 interim frameworks for </a:t>
            </a:r>
            <a:r>
              <a:rPr lang="en-GB" altLang="en-US" sz="2800" dirty="0" smtClean="0"/>
              <a:t>Teacher  Assessments</a:t>
            </a:r>
            <a:endParaRPr lang="en-GB" sz="2800" dirty="0"/>
          </a:p>
        </p:txBody>
      </p:sp>
      <p:sp>
        <p:nvSpPr>
          <p:cNvPr id="3" name="Content Placeholder 2"/>
          <p:cNvSpPr>
            <a:spLocks noGrp="1"/>
          </p:cNvSpPr>
          <p:nvPr>
            <p:ph idx="1"/>
          </p:nvPr>
        </p:nvSpPr>
        <p:spPr/>
        <p:txBody>
          <a:bodyPr>
            <a:normAutofit/>
          </a:bodyPr>
          <a:lstStyle/>
          <a:p>
            <a:r>
              <a:rPr lang="en-GB" altLang="en-US" dirty="0" smtClean="0"/>
              <a:t>Tests will be marked internally.</a:t>
            </a:r>
          </a:p>
          <a:p>
            <a:r>
              <a:rPr lang="en-GB" altLang="en-US" dirty="0" smtClean="0"/>
              <a:t>Raw </a:t>
            </a:r>
            <a:r>
              <a:rPr lang="en-GB" altLang="en-US" dirty="0"/>
              <a:t>scores</a:t>
            </a:r>
            <a:r>
              <a:rPr lang="en-GB" dirty="0"/>
              <a:t> (i.e. the total number of correct responses)</a:t>
            </a:r>
            <a:r>
              <a:rPr lang="en-GB" altLang="en-US" dirty="0"/>
              <a:t> in the test will be converted to  scaled scores.</a:t>
            </a:r>
          </a:p>
          <a:p>
            <a:r>
              <a:rPr lang="en-GB" altLang="en-US" smtClean="0"/>
              <a:t>The </a:t>
            </a:r>
            <a:r>
              <a:rPr lang="en-GB" altLang="en-US" dirty="0"/>
              <a:t>DFE will set the scale after the tests are taken</a:t>
            </a:r>
            <a:r>
              <a:rPr lang="en-GB" altLang="en-US" dirty="0" smtClean="0"/>
              <a:t>.</a:t>
            </a:r>
            <a:r>
              <a:rPr lang="en-GB" altLang="en-US" dirty="0"/>
              <a:t> </a:t>
            </a:r>
            <a:endParaRPr lang="en-GB" altLang="en-US" dirty="0" smtClean="0"/>
          </a:p>
          <a:p>
            <a:r>
              <a:rPr lang="en-GB" altLang="en-US" dirty="0" smtClean="0"/>
              <a:t>Test </a:t>
            </a:r>
            <a:r>
              <a:rPr lang="en-GB" altLang="en-US" dirty="0"/>
              <a:t>outcomes form one piece of strong evidence of independent work that a teacher must utilise when making their final teacher assessment judgement.</a:t>
            </a:r>
          </a:p>
          <a:p>
            <a:endParaRPr lang="en-GB" altLang="en-US" dirty="0"/>
          </a:p>
        </p:txBody>
      </p:sp>
    </p:spTree>
    <p:extLst>
      <p:ext uri="{BB962C8B-B14F-4D97-AF65-F5344CB8AC3E}">
        <p14:creationId xmlns:p14="http://schemas.microsoft.com/office/powerpoint/2010/main" val="952010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33400"/>
            <a:ext cx="8363272" cy="990600"/>
          </a:xfrm>
        </p:spPr>
        <p:txBody>
          <a:bodyPr>
            <a:normAutofit fontScale="90000"/>
          </a:bodyPr>
          <a:lstStyle/>
          <a:p>
            <a:r>
              <a:rPr lang="en-GB" dirty="0"/>
              <a:t>Sample </a:t>
            </a:r>
            <a:r>
              <a:rPr lang="en-GB" dirty="0" smtClean="0"/>
              <a:t>questions:KS1 </a:t>
            </a:r>
            <a:r>
              <a:rPr lang="en-GB" dirty="0"/>
              <a:t>- Reading test 1</a:t>
            </a:r>
          </a:p>
        </p:txBody>
      </p:sp>
      <p:pic>
        <p:nvPicPr>
          <p:cNvPr id="4"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l="33243" t="14484" r="34741" b="46356"/>
          <a:stretch/>
        </p:blipFill>
        <p:spPr bwMode="auto">
          <a:xfrm>
            <a:off x="539552" y="1988840"/>
            <a:ext cx="4165650" cy="286463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3243" t="55231" r="34741" b="10316"/>
          <a:stretch/>
        </p:blipFill>
        <p:spPr bwMode="auto">
          <a:xfrm>
            <a:off x="4355976" y="3735989"/>
            <a:ext cx="4543580" cy="274891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1738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Sample </a:t>
            </a:r>
            <a:r>
              <a:rPr lang="en-GB" dirty="0" smtClean="0"/>
              <a:t>questions:KS1 </a:t>
            </a:r>
            <a:r>
              <a:rPr lang="en-GB" dirty="0"/>
              <a:t>- Arithmetic</a:t>
            </a:r>
          </a:p>
        </p:txBody>
      </p:sp>
      <p:pic>
        <p:nvPicPr>
          <p:cNvPr id="4"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l="35362" t="18353" r="33626" b="12500"/>
          <a:stretch/>
        </p:blipFill>
        <p:spPr bwMode="auto">
          <a:xfrm>
            <a:off x="251520" y="1844824"/>
            <a:ext cx="3890280" cy="4876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6167" t="21776" r="34048" b="9971"/>
          <a:stretch/>
        </p:blipFill>
        <p:spPr bwMode="auto">
          <a:xfrm>
            <a:off x="4755982" y="1844824"/>
            <a:ext cx="3632442" cy="4680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4328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Sample </a:t>
            </a:r>
            <a:r>
              <a:rPr lang="en-GB" dirty="0" smtClean="0"/>
              <a:t>questions:KS1 </a:t>
            </a:r>
            <a:r>
              <a:rPr lang="en-GB" dirty="0"/>
              <a:t>- Reasoning</a:t>
            </a:r>
          </a:p>
        </p:txBody>
      </p:sp>
      <p:pic>
        <p:nvPicPr>
          <p:cNvPr id="4"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l="36813" t="21725" r="34295" b="10021"/>
          <a:stretch/>
        </p:blipFill>
        <p:spPr bwMode="auto">
          <a:xfrm>
            <a:off x="611560" y="1556792"/>
            <a:ext cx="3671756" cy="4876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6502" t="18101" r="33602" b="13938"/>
          <a:stretch/>
        </p:blipFill>
        <p:spPr bwMode="auto">
          <a:xfrm>
            <a:off x="4711229" y="1821424"/>
            <a:ext cx="3698401" cy="4726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80087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33400"/>
            <a:ext cx="8568952" cy="1023392"/>
          </a:xfrm>
        </p:spPr>
        <p:txBody>
          <a:bodyPr>
            <a:noAutofit/>
          </a:bodyPr>
          <a:lstStyle/>
          <a:p>
            <a:r>
              <a:rPr lang="en-GB" altLang="en-US" sz="2800" dirty="0"/>
              <a:t>KS1 interim frameworks for </a:t>
            </a:r>
            <a:r>
              <a:rPr lang="en-GB" altLang="en-US" sz="2800" dirty="0" smtClean="0"/>
              <a:t>Teacher Assessments</a:t>
            </a:r>
            <a:endParaRPr lang="en-GB" sz="2800" dirty="0"/>
          </a:p>
        </p:txBody>
      </p:sp>
      <p:sp>
        <p:nvSpPr>
          <p:cNvPr id="3" name="Content Placeholder 2"/>
          <p:cNvSpPr>
            <a:spLocks noGrp="1"/>
          </p:cNvSpPr>
          <p:nvPr>
            <p:ph idx="1"/>
          </p:nvPr>
        </p:nvSpPr>
        <p:spPr/>
        <p:txBody>
          <a:bodyPr>
            <a:normAutofit/>
          </a:bodyPr>
          <a:lstStyle/>
          <a:p>
            <a:pPr>
              <a:defRPr/>
            </a:pPr>
            <a:r>
              <a:rPr lang="en-GB" dirty="0"/>
              <a:t>For English reading, writing and mathematics - 3 standards:</a:t>
            </a:r>
          </a:p>
          <a:p>
            <a:pPr lvl="1">
              <a:defRPr/>
            </a:pPr>
            <a:r>
              <a:rPr lang="en-GB" dirty="0"/>
              <a:t>working towards the expected standard</a:t>
            </a:r>
          </a:p>
          <a:p>
            <a:pPr lvl="1">
              <a:defRPr/>
            </a:pPr>
            <a:r>
              <a:rPr lang="en-GB" dirty="0"/>
              <a:t>working at the expected standard</a:t>
            </a:r>
          </a:p>
          <a:p>
            <a:pPr lvl="1">
              <a:defRPr/>
            </a:pPr>
            <a:r>
              <a:rPr lang="en-GB" dirty="0"/>
              <a:t>working at greater depth within the expected standard.</a:t>
            </a:r>
          </a:p>
          <a:p>
            <a:pPr>
              <a:defRPr/>
            </a:pPr>
            <a:r>
              <a:rPr lang="en-GB" dirty="0"/>
              <a:t>For science, one standard (working at the expected standard).</a:t>
            </a:r>
          </a:p>
          <a:p>
            <a:pPr>
              <a:defRPr/>
            </a:pPr>
            <a:r>
              <a:rPr lang="en-GB" dirty="0"/>
              <a:t>Each standard contains a number of ‘pupil can’ statements.</a:t>
            </a:r>
          </a:p>
          <a:p>
            <a:pPr>
              <a:defRPr/>
            </a:pPr>
            <a:r>
              <a:rPr lang="en-GB" dirty="0"/>
              <a:t>Teachers need to judge a pupil demonstrates attainment of all statements within a standard and all the statements in the preceding standard(s</a:t>
            </a:r>
            <a:r>
              <a:rPr lang="en-GB" dirty="0" smtClean="0"/>
              <a:t>).</a:t>
            </a:r>
            <a:endParaRPr lang="en-GB" dirty="0"/>
          </a:p>
        </p:txBody>
      </p:sp>
    </p:spTree>
    <p:extLst>
      <p:ext uri="{BB962C8B-B14F-4D97-AF65-F5344CB8AC3E}">
        <p14:creationId xmlns:p14="http://schemas.microsoft.com/office/powerpoint/2010/main" val="752558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KS1 </a:t>
            </a:r>
            <a:r>
              <a:rPr lang="en-GB" altLang="en-US" dirty="0" smtClean="0"/>
              <a:t>Pre-key </a:t>
            </a:r>
            <a:r>
              <a:rPr lang="en-GB" altLang="en-US" dirty="0"/>
              <a:t>stage standards</a:t>
            </a:r>
            <a:endParaRPr lang="en-GB" dirty="0"/>
          </a:p>
        </p:txBody>
      </p:sp>
      <p:sp>
        <p:nvSpPr>
          <p:cNvPr id="3" name="Content Placeholder 2"/>
          <p:cNvSpPr>
            <a:spLocks noGrp="1"/>
          </p:cNvSpPr>
          <p:nvPr>
            <p:ph idx="1"/>
          </p:nvPr>
        </p:nvSpPr>
        <p:spPr/>
        <p:txBody>
          <a:bodyPr/>
          <a:lstStyle/>
          <a:p>
            <a:pPr>
              <a:defRPr/>
            </a:pPr>
            <a:r>
              <a:rPr lang="en-GB" dirty="0"/>
              <a:t>The interim pre-key stage standards reflect the attainment of pupils who have not yet completed the relevant programmes of study but have reached a chronological age that requires a statutory outcome to be reported.</a:t>
            </a:r>
          </a:p>
          <a:p>
            <a:pPr>
              <a:defRPr/>
            </a:pPr>
            <a:r>
              <a:rPr lang="en-GB" dirty="0"/>
              <a:t>4</a:t>
            </a:r>
            <a:r>
              <a:rPr lang="en-GB" dirty="0" smtClean="0"/>
              <a:t> standards </a:t>
            </a:r>
            <a:r>
              <a:rPr lang="en-GB" dirty="0"/>
              <a:t>for each subject, English reading, writing </a:t>
            </a:r>
            <a:r>
              <a:rPr lang="en-GB"/>
              <a:t>and </a:t>
            </a:r>
            <a:r>
              <a:rPr lang="en-GB" smtClean="0"/>
              <a:t>mathematics.</a:t>
            </a:r>
          </a:p>
          <a:p>
            <a:pPr>
              <a:defRPr/>
            </a:pPr>
            <a:r>
              <a:rPr lang="en-GB" dirty="0" smtClean="0"/>
              <a:t>The </a:t>
            </a:r>
            <a:r>
              <a:rPr lang="en-GB" dirty="0"/>
              <a:t>standards contain a number of ‘pupil can’ statements.</a:t>
            </a:r>
          </a:p>
          <a:p>
            <a:pPr>
              <a:defRPr/>
            </a:pPr>
            <a:r>
              <a:rPr lang="en-GB" dirty="0"/>
              <a:t>Teachers need to judge a pupil demonstrates attainment of all statements within the standard.</a:t>
            </a:r>
          </a:p>
          <a:p>
            <a:pPr>
              <a:defRPr/>
            </a:pPr>
            <a:r>
              <a:rPr lang="en-GB" dirty="0"/>
              <a:t>P-scales to used for pupils with SEND working below these standards</a:t>
            </a:r>
          </a:p>
          <a:p>
            <a:endParaRPr lang="en-GB" dirty="0"/>
          </a:p>
        </p:txBody>
      </p:sp>
    </p:spTree>
    <p:extLst>
      <p:ext uri="{BB962C8B-B14F-4D97-AF65-F5344CB8AC3E}">
        <p14:creationId xmlns:p14="http://schemas.microsoft.com/office/powerpoint/2010/main" val="42152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33400"/>
            <a:ext cx="8435280" cy="990600"/>
          </a:xfrm>
        </p:spPr>
        <p:txBody>
          <a:bodyPr>
            <a:normAutofit/>
          </a:bodyPr>
          <a:lstStyle/>
          <a:p>
            <a:r>
              <a:rPr lang="en-GB" altLang="en-US" sz="3600" dirty="0"/>
              <a:t>KS1 Teacher assessment moderation</a:t>
            </a:r>
            <a:endParaRPr lang="en-GB" sz="3600" dirty="0"/>
          </a:p>
        </p:txBody>
      </p:sp>
      <p:sp>
        <p:nvSpPr>
          <p:cNvPr id="3" name="Content Placeholder 2"/>
          <p:cNvSpPr>
            <a:spLocks noGrp="1"/>
          </p:cNvSpPr>
          <p:nvPr>
            <p:ph idx="1"/>
          </p:nvPr>
        </p:nvSpPr>
        <p:spPr/>
        <p:txBody>
          <a:bodyPr/>
          <a:lstStyle/>
          <a:p>
            <a:pPr marL="0" indent="0">
              <a:buNone/>
              <a:defRPr/>
            </a:pPr>
            <a:r>
              <a:rPr lang="en-GB" dirty="0"/>
              <a:t>Essential requirements</a:t>
            </a:r>
          </a:p>
          <a:p>
            <a:pPr>
              <a:defRPr/>
            </a:pPr>
            <a:r>
              <a:rPr lang="en-GB" dirty="0"/>
              <a:t>Schools must use the TA </a:t>
            </a:r>
            <a:r>
              <a:rPr lang="en-GB" dirty="0" smtClean="0"/>
              <a:t>frameworks (see </a:t>
            </a:r>
            <a:r>
              <a:rPr lang="en-GB" dirty="0" err="1" smtClean="0"/>
              <a:t>visualiser</a:t>
            </a:r>
            <a:r>
              <a:rPr lang="en-GB" dirty="0" smtClean="0"/>
              <a:t>)</a:t>
            </a:r>
            <a:endParaRPr lang="en-GB" dirty="0"/>
          </a:p>
          <a:p>
            <a:pPr>
              <a:defRPr/>
            </a:pPr>
            <a:r>
              <a:rPr lang="en-GB" dirty="0"/>
              <a:t>Internal moderation processes – in school and inter school</a:t>
            </a:r>
          </a:p>
          <a:p>
            <a:pPr marL="0" indent="0">
              <a:buNone/>
            </a:pPr>
            <a:r>
              <a:rPr lang="en-GB" dirty="0"/>
              <a:t>Evidence</a:t>
            </a:r>
          </a:p>
          <a:p>
            <a:r>
              <a:rPr lang="en-GB" dirty="0"/>
              <a:t>Examples of pupils’ independent work and guided group work for each subject</a:t>
            </a:r>
          </a:p>
          <a:p>
            <a:r>
              <a:rPr lang="en-GB" dirty="0"/>
              <a:t>Pupils’ scripts and results of the tests</a:t>
            </a:r>
          </a:p>
          <a:p>
            <a:r>
              <a:rPr lang="en-GB" dirty="0"/>
              <a:t>Independent status of the evidence</a:t>
            </a:r>
          </a:p>
          <a:p>
            <a:endParaRPr lang="en-GB" dirty="0"/>
          </a:p>
        </p:txBody>
      </p:sp>
    </p:spTree>
    <p:extLst>
      <p:ext uri="{BB962C8B-B14F-4D97-AF65-F5344CB8AC3E}">
        <p14:creationId xmlns:p14="http://schemas.microsoft.com/office/powerpoint/2010/main" val="1378625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684</Words>
  <Application>Microsoft Office PowerPoint</Application>
  <PresentationFormat>On-screen Show (4:3)</PresentationFormat>
  <Paragraphs>65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Wingdings</vt:lpstr>
      <vt:lpstr>Clarity</vt:lpstr>
      <vt:lpstr>Information meeting for Year 2 parents</vt:lpstr>
      <vt:lpstr>KS1 tests:</vt:lpstr>
      <vt:lpstr>KS1 interim frameworks for Teacher  Assessments</vt:lpstr>
      <vt:lpstr>Sample questions:KS1 - Reading test 1</vt:lpstr>
      <vt:lpstr>Sample questions:KS1 - Arithmetic</vt:lpstr>
      <vt:lpstr>Sample questions:KS1 - Reasoning</vt:lpstr>
      <vt:lpstr>KS1 interim frameworks for Teacher Assessments</vt:lpstr>
      <vt:lpstr>KS1 Pre-key stage standards</vt:lpstr>
      <vt:lpstr>KS1 Teacher assessment moderation</vt:lpstr>
      <vt:lpstr>KS1 Teacher assessment moderation</vt:lpstr>
      <vt:lpstr>How will I get my child’s teacher assessments?</vt:lpstr>
      <vt:lpstr>For more information</vt:lpstr>
    </vt:vector>
  </TitlesOfParts>
  <Company>ICTSSCCM01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Sharon</dc:creator>
  <cp:lastModifiedBy>Bracey Helen</cp:lastModifiedBy>
  <cp:revision>21</cp:revision>
  <dcterms:created xsi:type="dcterms:W3CDTF">2016-04-12T12:43:18Z</dcterms:created>
  <dcterms:modified xsi:type="dcterms:W3CDTF">2019-05-07T14:26:49Z</dcterms:modified>
</cp:coreProperties>
</file>